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3"/>
  </p:notesMasterIdLst>
  <p:sldIdLst>
    <p:sldId id="256" r:id="rId2"/>
    <p:sldId id="258" r:id="rId3"/>
    <p:sldId id="259" r:id="rId4"/>
    <p:sldId id="287" r:id="rId5"/>
    <p:sldId id="260" r:id="rId6"/>
    <p:sldId id="257" r:id="rId7"/>
    <p:sldId id="261" r:id="rId8"/>
    <p:sldId id="262" r:id="rId9"/>
    <p:sldId id="263" r:id="rId10"/>
    <p:sldId id="277" r:id="rId11"/>
    <p:sldId id="264" r:id="rId12"/>
    <p:sldId id="276" r:id="rId13"/>
    <p:sldId id="265" r:id="rId14"/>
    <p:sldId id="278" r:id="rId15"/>
    <p:sldId id="266" r:id="rId16"/>
    <p:sldId id="279" r:id="rId17"/>
    <p:sldId id="280" r:id="rId18"/>
    <p:sldId id="267" r:id="rId19"/>
    <p:sldId id="281" r:id="rId20"/>
    <p:sldId id="268" r:id="rId21"/>
    <p:sldId id="282" r:id="rId22"/>
    <p:sldId id="283" r:id="rId23"/>
    <p:sldId id="269" r:id="rId24"/>
    <p:sldId id="285" r:id="rId25"/>
    <p:sldId id="286" r:id="rId26"/>
    <p:sldId id="270" r:id="rId27"/>
    <p:sldId id="271" r:id="rId28"/>
    <p:sldId id="272" r:id="rId29"/>
    <p:sldId id="273" r:id="rId30"/>
    <p:sldId id="284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LaBelle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3" d="100"/>
          <a:sy n="73" d="100"/>
        </p:scale>
        <p:origin x="-9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3005E-EDB7-3646-A70E-C6DC10B7B6F0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5AB50-C167-7E44-AFC4-40C9A8D3B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85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Policies/procedures</a:t>
            </a:r>
            <a:r>
              <a:rPr lang="en-US" baseline="0" dirty="0" smtClean="0"/>
              <a:t>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0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z="24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DC82F6-9C04-B642-9DBA-B6FAC9B0CA1D}" type="slidenum">
              <a:rPr lang="en-US" sz="1200" b="0"/>
              <a:pPr eaLnBrk="1" hangingPunct="1"/>
              <a:t>4</a:t>
            </a:fld>
            <a:endParaRPr lang="en-US" sz="1200" b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9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*G-CSF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237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06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16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717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42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47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044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615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AB50-C167-7E44-AFC4-40C9A8D3BA5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0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D8B7AE1-44C1-0F4F-9594-D678E26EE0C3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A9D0129D-D60C-7241-8723-D8158B72D5C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services.uchospitals.edu/sites/PoliciesAndProcedures/HemOnc%20Transplant/Patient%20Care%20Policies/P211%20Antimicrobial%20Prophylaxi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633464"/>
            <a:ext cx="6498158" cy="1724867"/>
          </a:xfrm>
        </p:spPr>
        <p:txBody>
          <a:bodyPr/>
          <a:lstStyle/>
          <a:p>
            <a:r>
              <a:rPr lang="en-US" dirty="0" smtClean="0"/>
              <a:t>Infectious Complications of HSCT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Kristin Wessel,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69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Immune System Recovery after HSCT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undergo conditioning regimen prior to HSCT as significant recipient immunosuppression is necessary to prevent graft rejection</a:t>
            </a:r>
          </a:p>
          <a:p>
            <a:r>
              <a:rPr lang="en-US" dirty="0" smtClean="0"/>
              <a:t>2 broad categories of conditioning regimens most commonly used in pediatrics: myeloablative (MAC) and reduced intensity (RIC)</a:t>
            </a:r>
          </a:p>
          <a:p>
            <a:pPr lvl="1"/>
            <a:r>
              <a:rPr lang="en-US" dirty="0" smtClean="0"/>
              <a:t>MAC results in period of profound pancytopenia lasting days to weeks</a:t>
            </a:r>
          </a:p>
          <a:p>
            <a:pPr lvl="1"/>
            <a:r>
              <a:rPr lang="en-US" dirty="0" smtClean="0"/>
              <a:t>RIC reduces complications associated with MAC; useful for patients with preexisting comorbidities</a:t>
            </a:r>
          </a:p>
        </p:txBody>
      </p:sp>
    </p:spTree>
    <p:extLst>
      <p:ext uri="{BB962C8B-B14F-4D97-AF65-F5344CB8AC3E}">
        <p14:creationId xmlns:p14="http://schemas.microsoft.com/office/powerpoint/2010/main" val="293085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Immune System Recovery after HSCT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Order of recovery: neutrophils</a:t>
            </a:r>
            <a:r>
              <a:rPr lang="en-US" dirty="0" smtClean="0">
                <a:sym typeface="Wingdings"/>
              </a:rPr>
              <a:t>monocytesNK cellsplateletserythrocytesB and T cells</a:t>
            </a:r>
          </a:p>
          <a:p>
            <a:r>
              <a:rPr lang="en-US" dirty="0" smtClean="0">
                <a:sym typeface="Wingdings"/>
              </a:rPr>
              <a:t>Lymphocyte recovery takes the longest</a:t>
            </a:r>
          </a:p>
          <a:p>
            <a:pPr lvl="1"/>
            <a:r>
              <a:rPr lang="en-US" dirty="0" smtClean="0">
                <a:sym typeface="Wingdings"/>
              </a:rPr>
              <a:t>1-2 months: NK cell recovery</a:t>
            </a:r>
          </a:p>
          <a:p>
            <a:pPr lvl="1"/>
            <a:r>
              <a:rPr lang="en-US" dirty="0" smtClean="0">
                <a:sym typeface="Wingdings"/>
              </a:rPr>
              <a:t>2-8 months: CD8+ T cells, then B cells, then CD4+ T cells</a:t>
            </a:r>
          </a:p>
          <a:p>
            <a:r>
              <a:rPr lang="en-US" dirty="0" smtClean="0">
                <a:sym typeface="Wingdings"/>
              </a:rPr>
              <a:t>Because of the prolonged recovery period of B cells and reconstitution of memory B cells, patients are predisposed to infections with encapsulated bacteria and viruses for at least 1 year, as presence of antibodies is crucial for fighting these types of infections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95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98425" y="503238"/>
            <a:ext cx="9045575" cy="690562"/>
          </a:xfrm>
        </p:spPr>
        <p:txBody>
          <a:bodyPr/>
          <a:lstStyle/>
          <a:p>
            <a:pPr eaLnBrk="1" hangingPunct="1"/>
            <a:r>
              <a:rPr lang="en-US" sz="2400" u="sng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Approximate Immune Cell Counts Over Time Post-Transplant</a:t>
            </a:r>
          </a:p>
        </p:txBody>
      </p:sp>
      <p:pic>
        <p:nvPicPr>
          <p:cNvPr id="5632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689100"/>
            <a:ext cx="75692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Box 5"/>
          <p:cNvSpPr txBox="1">
            <a:spLocks noChangeArrowheads="1"/>
          </p:cNvSpPr>
          <p:nvPr/>
        </p:nvSpPr>
        <p:spPr bwMode="auto">
          <a:xfrm>
            <a:off x="3563938" y="6518275"/>
            <a:ext cx="5481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1" baseline="30000" dirty="0">
                <a:solidFill>
                  <a:srgbClr val="000000"/>
                </a:solidFill>
              </a:rPr>
              <a:t>1</a:t>
            </a:r>
            <a:r>
              <a:rPr lang="en-US" sz="1200" dirty="0">
                <a:solidFill>
                  <a:srgbClr val="000000"/>
                </a:solidFill>
              </a:rPr>
              <a:t> Tomblyn, M. , et al.  Biol. Blood Marrow Transplant. 2009; 15: 1143-1238. </a:t>
            </a:r>
          </a:p>
        </p:txBody>
      </p:sp>
    </p:spTree>
    <p:extLst>
      <p:ext uri="{BB962C8B-B14F-4D97-AF65-F5344CB8AC3E}">
        <p14:creationId xmlns:p14="http://schemas.microsoft.com/office/powerpoint/2010/main" val="18401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of infectious 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Time to engraftment is dependent on engraftment source</a:t>
            </a:r>
          </a:p>
          <a:p>
            <a:pPr lvl="1"/>
            <a:r>
              <a:rPr lang="en-US" dirty="0" smtClean="0"/>
              <a:t>14-20 days for peripheral blood or bone marrow recipients</a:t>
            </a:r>
          </a:p>
          <a:p>
            <a:pPr lvl="1"/>
            <a:r>
              <a:rPr lang="en-US" dirty="0" smtClean="0"/>
              <a:t>25-40 days for cord blood recipients</a:t>
            </a:r>
          </a:p>
          <a:p>
            <a:pPr lvl="1"/>
            <a:r>
              <a:rPr lang="en-US" dirty="0" smtClean="0"/>
              <a:t>Engraftment occurs sooner with autologous vs. allogeneic transplant, often in the first 10 days after transplant</a:t>
            </a:r>
          </a:p>
          <a:p>
            <a:r>
              <a:rPr lang="en-US" b="1" dirty="0" smtClean="0"/>
              <a:t>Phase I: Preengraftment </a:t>
            </a:r>
            <a:r>
              <a:rPr lang="en-US" dirty="0" smtClean="0"/>
              <a:t>(&lt;15-45 days)</a:t>
            </a:r>
          </a:p>
          <a:p>
            <a:pPr lvl="1"/>
            <a:r>
              <a:rPr lang="en-US" dirty="0" smtClean="0"/>
              <a:t>Characterized by prolonged neutropenia and breaks in mucosal barrier</a:t>
            </a:r>
          </a:p>
          <a:p>
            <a:pPr lvl="1"/>
            <a:r>
              <a:rPr lang="en-US" dirty="0" smtClean="0"/>
              <a:t>Risk for bacteremia, fungal infections (Candida, Aspergillus), HSV reactivation</a:t>
            </a:r>
          </a:p>
          <a:p>
            <a:r>
              <a:rPr lang="en-US" b="1" dirty="0" smtClean="0"/>
              <a:t>Phase II: Postengraftment</a:t>
            </a:r>
            <a:r>
              <a:rPr lang="en-US" dirty="0" smtClean="0"/>
              <a:t> (30-100 days)</a:t>
            </a:r>
          </a:p>
          <a:p>
            <a:pPr lvl="1"/>
            <a:r>
              <a:rPr lang="en-US" dirty="0" smtClean="0"/>
              <a:t>Risk for infections controlled by T-cell mediated immunity: CMP, PCP, Aspergillus</a:t>
            </a:r>
          </a:p>
          <a:p>
            <a:r>
              <a:rPr lang="en-US" b="1" dirty="0" smtClean="0"/>
              <a:t>Phase II: Late phase </a:t>
            </a:r>
            <a:r>
              <a:rPr lang="en-US" dirty="0" smtClean="0"/>
              <a:t>(&gt;100 days)</a:t>
            </a:r>
          </a:p>
          <a:p>
            <a:pPr lvl="1">
              <a:buFontTx/>
              <a:buChar char="-"/>
            </a:pPr>
            <a:r>
              <a:rPr lang="en-US" dirty="0" smtClean="0"/>
              <a:t>CMV, VZV, Aspergillus</a:t>
            </a:r>
          </a:p>
          <a:p>
            <a:pPr lvl="1">
              <a:buFontTx/>
              <a:buChar char="-"/>
            </a:pPr>
            <a:r>
              <a:rPr lang="en-US" dirty="0" smtClean="0"/>
              <a:t>Patients with chronic GVHD, and allogeneic transplant recipients at greatest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3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6481"/>
            <a:ext cx="8229600" cy="1143000"/>
          </a:xfrm>
        </p:spPr>
        <p:txBody>
          <a:bodyPr/>
          <a:lstStyle/>
          <a:p>
            <a:r>
              <a:rPr lang="en-US" dirty="0" smtClean="0"/>
              <a:t>Opportunistic Infections: Timeline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6194" r="-16194"/>
          <a:stretch>
            <a:fillRect/>
          </a:stretch>
        </p:blipFill>
        <p:spPr>
          <a:xfrm>
            <a:off x="-197059" y="1290748"/>
            <a:ext cx="9455552" cy="490498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85" y="6399860"/>
            <a:ext cx="24003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affecting risk of infection post-HSCT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of transplant</a:t>
            </a:r>
          </a:p>
          <a:p>
            <a:pPr lvl="1"/>
            <a:r>
              <a:rPr lang="en-US" dirty="0" smtClean="0"/>
              <a:t>Allogeneic transplant recipients are at greater risk </a:t>
            </a:r>
            <a:r>
              <a:rPr lang="en-US" dirty="0" smtClean="0">
                <a:solidFill>
                  <a:schemeClr val="tx1"/>
                </a:solidFill>
              </a:rPr>
              <a:t>for infection </a:t>
            </a:r>
            <a:r>
              <a:rPr lang="en-US" dirty="0" smtClean="0"/>
              <a:t>than autologous transplant recipients</a:t>
            </a:r>
          </a:p>
          <a:p>
            <a:r>
              <a:rPr lang="en-US" dirty="0" smtClean="0"/>
              <a:t>Graft type</a:t>
            </a:r>
          </a:p>
          <a:p>
            <a:pPr lvl="1"/>
            <a:r>
              <a:rPr lang="en-US" dirty="0" smtClean="0"/>
              <a:t>Cord blood highest risk</a:t>
            </a:r>
          </a:p>
          <a:p>
            <a:pPr lvl="1"/>
            <a:r>
              <a:rPr lang="en-US" dirty="0" smtClean="0"/>
              <a:t>Bone marrow stem cell transplant intermediate</a:t>
            </a:r>
          </a:p>
          <a:p>
            <a:pPr lvl="1"/>
            <a:r>
              <a:rPr lang="en-US" dirty="0" smtClean="0"/>
              <a:t>G-CSF mobilized peripheral blood stem cells lo</a:t>
            </a:r>
            <a:r>
              <a:rPr lang="en-US" dirty="0" smtClean="0">
                <a:solidFill>
                  <a:srgbClr val="000000"/>
                </a:solidFill>
              </a:rPr>
              <a:t>w</a:t>
            </a:r>
            <a:r>
              <a:rPr lang="en-US" dirty="0" smtClean="0"/>
              <a:t>er risk</a:t>
            </a:r>
          </a:p>
          <a:p>
            <a:pPr lvl="1"/>
            <a:r>
              <a:rPr lang="en-US" dirty="0" smtClean="0"/>
              <a:t>T cell</a:t>
            </a:r>
            <a:r>
              <a:rPr lang="en-US" dirty="0" smtClean="0">
                <a:solidFill>
                  <a:srgbClr val="FF0000"/>
                </a:solidFill>
              </a:rPr>
              <a:t>-</a:t>
            </a:r>
            <a:r>
              <a:rPr lang="en-US" dirty="0" smtClean="0"/>
              <a:t>depleted graft carries higher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33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Bacterial Infection: Prophylaxis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routine antibacterial prophylaxis for autologous transplants</a:t>
            </a:r>
          </a:p>
          <a:p>
            <a:r>
              <a:rPr lang="en-US" dirty="0" smtClean="0"/>
              <a:t>Allogeneic transplant recipients receive metronidazole 7 mg/kg q8h IV until discharge</a:t>
            </a:r>
          </a:p>
          <a:p>
            <a:r>
              <a:rPr lang="en-US" dirty="0" smtClean="0"/>
              <a:t>In febrile patients, follow febrile neutropenia pathway</a:t>
            </a:r>
          </a:p>
          <a:p>
            <a:r>
              <a:rPr lang="en-US" dirty="0" smtClean="0"/>
              <a:t>G-CSF for allogeneic recipients receiving cord blood transplant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CMV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b="1" dirty="0" smtClean="0"/>
              <a:t>Pre-transplant evaluation</a:t>
            </a:r>
            <a:r>
              <a:rPr lang="en-US" dirty="0" smtClean="0"/>
              <a:t>: </a:t>
            </a:r>
            <a:r>
              <a:rPr lang="en-US" dirty="0"/>
              <a:t>a</a:t>
            </a:r>
            <a:r>
              <a:rPr lang="en-US" dirty="0" smtClean="0"/>
              <a:t>ll recipients and donors should be tested for IgG Ab to determine risk for primary CMV infection/reactivation</a:t>
            </a:r>
          </a:p>
          <a:p>
            <a:pPr lvl="1"/>
            <a:r>
              <a:rPr lang="en-US" b="1" dirty="0" smtClean="0"/>
              <a:t>Prophylaxis: </a:t>
            </a:r>
            <a:r>
              <a:rPr lang="en-US" dirty="0" smtClean="0"/>
              <a:t>Indicated in autologous transplants with CMV-seropositive recipient; in allogeneic transplants with CMV-seropositive recipient and/or donor</a:t>
            </a:r>
          </a:p>
          <a:p>
            <a:pPr lvl="2"/>
            <a:r>
              <a:rPr lang="en-US" dirty="0" smtClean="0"/>
              <a:t>Day -7 through day -2: Ganciclovir 5 mg/kg IV q12h</a:t>
            </a:r>
          </a:p>
          <a:p>
            <a:pPr lvl="2"/>
            <a:r>
              <a:rPr lang="en-US" dirty="0" smtClean="0"/>
              <a:t>Day -1: Switch to acyclovir 10 mg/kg IV q8h (myelosuppression with ganciclovir)</a:t>
            </a:r>
          </a:p>
          <a:p>
            <a:pPr lvl="2"/>
            <a:r>
              <a:rPr lang="en-US" dirty="0" smtClean="0"/>
              <a:t>Engraftment: valacyclovir 30 mg/kg/dose PO QID (max 2g PO QID)</a:t>
            </a:r>
          </a:p>
          <a:p>
            <a:pPr lvl="1"/>
            <a:r>
              <a:rPr lang="en-US" dirty="0" smtClean="0"/>
              <a:t>HCT recipients at risk for post-transplant CMV should receive prophylaxis until day +210</a:t>
            </a:r>
          </a:p>
        </p:txBody>
      </p:sp>
    </p:spTree>
    <p:extLst>
      <p:ext uri="{BB962C8B-B14F-4D97-AF65-F5344CB8AC3E}">
        <p14:creationId xmlns:p14="http://schemas.microsoft.com/office/powerpoint/2010/main" val="4138008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CMV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Surveillance </a:t>
            </a:r>
          </a:p>
          <a:p>
            <a:pPr lvl="1"/>
            <a:r>
              <a:rPr lang="en-US" dirty="0" smtClean="0"/>
              <a:t>CMV DNA PCR on admission, then QMonday while inpatient, continue weekly CMV PCR until day +100</a:t>
            </a:r>
          </a:p>
          <a:p>
            <a:r>
              <a:rPr lang="en-US" b="1" dirty="0" smtClean="0"/>
              <a:t>Clinical manifestations</a:t>
            </a:r>
          </a:p>
          <a:p>
            <a:pPr lvl="1"/>
            <a:r>
              <a:rPr lang="en-US" dirty="0"/>
              <a:t>May present as pneumonia, retinitis, colitis; syndrome with fever, thrombocytopenia, leukopenia and </a:t>
            </a:r>
            <a:r>
              <a:rPr lang="en-US" dirty="0" smtClean="0"/>
              <a:t>hepatitis</a:t>
            </a:r>
          </a:p>
          <a:p>
            <a:r>
              <a:rPr lang="en-US" b="1" dirty="0" smtClean="0"/>
              <a:t>Treatment for CMV viremia</a:t>
            </a:r>
          </a:p>
          <a:p>
            <a:pPr lvl="1"/>
            <a:r>
              <a:rPr lang="en-US" dirty="0" smtClean="0"/>
              <a:t>Ganciclovir 5 mg/kg IV q12h x 14 days</a:t>
            </a:r>
          </a:p>
          <a:p>
            <a:pPr lvl="1"/>
            <a:r>
              <a:rPr lang="en-US" dirty="0" smtClean="0"/>
              <a:t>Note: can cause myelosuppression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8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HSV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b="1" dirty="0" smtClean="0"/>
              <a:t>Pre-transplant evaluation: </a:t>
            </a:r>
            <a:r>
              <a:rPr lang="en-US" dirty="0" smtClean="0"/>
              <a:t>Donors and recipients are tested for HSV IgG prior to transplant</a:t>
            </a:r>
          </a:p>
          <a:p>
            <a:pPr lvl="1"/>
            <a:r>
              <a:rPr lang="en-US" b="1" dirty="0" smtClean="0"/>
              <a:t>Prophylaxis: </a:t>
            </a:r>
            <a:r>
              <a:rPr lang="en-US" dirty="0" smtClean="0"/>
              <a:t>Indicated in autologous transplant for HSV-seropositive patients; and in allogeneic transplants with HSV-seropositive donor or recipient</a:t>
            </a:r>
          </a:p>
          <a:p>
            <a:pPr lvl="2"/>
            <a:r>
              <a:rPr lang="en-US" dirty="0" smtClean="0"/>
              <a:t>Autologous transplant:</a:t>
            </a:r>
          </a:p>
          <a:p>
            <a:pPr lvl="3"/>
            <a:r>
              <a:rPr lang="en-US" dirty="0" smtClean="0"/>
              <a:t>Acyclovir 250 mg/m</a:t>
            </a:r>
            <a:r>
              <a:rPr lang="en-US" baseline="30000" dirty="0" smtClean="0"/>
              <a:t>2</a:t>
            </a:r>
            <a:r>
              <a:rPr lang="en-US" dirty="0" smtClean="0"/>
              <a:t> IV q12h starting day 0 until tolerating PO</a:t>
            </a:r>
          </a:p>
          <a:p>
            <a:pPr lvl="3"/>
            <a:r>
              <a:rPr lang="en-US" dirty="0" smtClean="0"/>
              <a:t>Acyclovir 600 mg/m</a:t>
            </a:r>
            <a:r>
              <a:rPr lang="en-US" baseline="30000" dirty="0" smtClean="0"/>
              <a:t>2</a:t>
            </a:r>
            <a:r>
              <a:rPr lang="en-US" dirty="0" smtClean="0"/>
              <a:t>/dose PO BID (max dose 800 mg PO BID) until day +180</a:t>
            </a:r>
          </a:p>
          <a:p>
            <a:pPr lvl="2"/>
            <a:r>
              <a:rPr lang="en-US" dirty="0" smtClean="0"/>
              <a:t>Allogeneic transplant</a:t>
            </a:r>
          </a:p>
          <a:p>
            <a:pPr lvl="3"/>
            <a:r>
              <a:rPr lang="en-US" dirty="0" smtClean="0"/>
              <a:t>Acyclovir 10 mg/kg IV q8h from day -1 until engraftment and tolerating PO</a:t>
            </a:r>
          </a:p>
          <a:p>
            <a:pPr lvl="3"/>
            <a:r>
              <a:rPr lang="en-US" dirty="0"/>
              <a:t>Acyclovir 600 mg/m</a:t>
            </a:r>
            <a:r>
              <a:rPr lang="en-US" baseline="30000" dirty="0"/>
              <a:t>2</a:t>
            </a:r>
            <a:r>
              <a:rPr lang="en-US" dirty="0"/>
              <a:t>/dose PO BID (max dose 800 mg PO BID) </a:t>
            </a:r>
            <a:r>
              <a:rPr lang="en-US" dirty="0" smtClean="0"/>
              <a:t>until day +365 or until off immunosuppresants </a:t>
            </a:r>
          </a:p>
          <a:p>
            <a:pPr lvl="2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139286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HSV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 smtClean="0"/>
              <a:t>Most common: Mucocutaneous lesions in orofacial region </a:t>
            </a:r>
            <a:endParaRPr lang="en-US" dirty="0"/>
          </a:p>
          <a:p>
            <a:pPr lvl="2"/>
            <a:r>
              <a:rPr lang="en-US" dirty="0" smtClean="0"/>
              <a:t>This may be difficult to differentiate from mucositis-obtain PCR from lesions if mucositis is especially severe</a:t>
            </a:r>
          </a:p>
          <a:p>
            <a:pPr lvl="1"/>
            <a:r>
              <a:rPr lang="en-US" dirty="0" smtClean="0"/>
              <a:t>Less common: pneumonia, hepatitis, meningitis, encephalitis, bone marrow suppression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HSV culture and PCR from lesions, PCR CSF if s/s meningitis, PCR from blood if concerned for disseminated infection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IV acyclovir 30 mg/kg/day in 3 divided doses for 7-14 days (Red Book 2015)</a:t>
            </a:r>
          </a:p>
          <a:p>
            <a:pPr lvl="1"/>
            <a:r>
              <a:rPr lang="en-US" dirty="0" smtClean="0"/>
              <a:t>Note: acyclovir is nephrotoxic, dose must be adjusted in renal impairment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1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EBV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HCT donors and recipients should be tested for serum anti-EBV IgG antibodies prior to transplant to determine risk for primary EBV after HCT</a:t>
            </a:r>
          </a:p>
          <a:p>
            <a:pPr lvl="1"/>
            <a:r>
              <a:rPr lang="en-US" dirty="0" smtClean="0"/>
              <a:t>EBV associated with Post-transplant lymphoproliferative disorder (PTLD)</a:t>
            </a:r>
          </a:p>
          <a:p>
            <a:pPr lvl="1"/>
            <a:r>
              <a:rPr lang="en-US" dirty="0" smtClean="0"/>
              <a:t>Factors increasing PTLD risk: T cell-depletion, use of anti-T cell mAb, UCB transplant, haplo-identical transplant</a:t>
            </a:r>
          </a:p>
        </p:txBody>
      </p:sp>
    </p:spTree>
    <p:extLst>
      <p:ext uri="{BB962C8B-B14F-4D97-AF65-F5344CB8AC3E}">
        <p14:creationId xmlns:p14="http://schemas.microsoft.com/office/powerpoint/2010/main" val="3142874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EBV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 smtClean="0"/>
              <a:t>PTLD, encephalitis/myelitis, pneumonia, hepatitis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EBV PCR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PTLD: Rituximab, decrease immunosuppressive therapy</a:t>
            </a:r>
          </a:p>
          <a:p>
            <a:pPr lvl="1"/>
            <a:r>
              <a:rPr lang="en-US" dirty="0" smtClean="0"/>
              <a:t>Anti-viral agents not recommended for EBV prophylaxis</a:t>
            </a:r>
          </a:p>
          <a:p>
            <a:pPr lvl="1"/>
            <a:r>
              <a:rPr lang="en-US" dirty="0" smtClean="0"/>
              <a:t>Anti-viral agents (acyclovir, valacyclovir, ganciclovir) may be used in actively replicating EBV infection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92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VZV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37485"/>
            <a:ext cx="8042276" cy="501150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Recipients should be tested for serum anti-VZV IgG antibodies</a:t>
            </a:r>
          </a:p>
          <a:p>
            <a:pPr lvl="1"/>
            <a:r>
              <a:rPr lang="en-US" b="1" dirty="0" smtClean="0"/>
              <a:t>All recipients should be informed of potential seriousness of VZV disease among immunocompromised patients</a:t>
            </a:r>
          </a:p>
          <a:p>
            <a:pPr lvl="1"/>
            <a:r>
              <a:rPr lang="en-US" dirty="0" smtClean="0"/>
              <a:t>Household contacts and potential visitors should be vaccinated as soon as decision is made to perform HCT, and complete vaccination schedule 4-6 weeks before HCT is performed</a:t>
            </a:r>
          </a:p>
          <a:p>
            <a:pPr lvl="1"/>
            <a:r>
              <a:rPr lang="en-US" dirty="0" smtClean="0"/>
              <a:t>HCT recipients with VZV disease should be placed under airbone and contact precautions</a:t>
            </a:r>
          </a:p>
          <a:p>
            <a:pPr lvl="1"/>
            <a:r>
              <a:rPr lang="en-US" dirty="0" smtClean="0"/>
              <a:t>Acyclovir ppx recommended for first year after HCT for VZV-seropositive allogeneic and autologous HCT recipients, valacyclovir may be used as alternative oral medication</a:t>
            </a:r>
          </a:p>
        </p:txBody>
      </p:sp>
    </p:spTree>
    <p:extLst>
      <p:ext uri="{BB962C8B-B14F-4D97-AF65-F5344CB8AC3E}">
        <p14:creationId xmlns:p14="http://schemas.microsoft.com/office/powerpoint/2010/main" val="3132961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VZV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 smtClean="0"/>
              <a:t>Vesicular rash, in SCT patients may involve entire body</a:t>
            </a:r>
          </a:p>
          <a:p>
            <a:pPr lvl="1"/>
            <a:r>
              <a:rPr lang="en-US" b="1" dirty="0" smtClean="0"/>
              <a:t>Abdominal pain</a:t>
            </a:r>
            <a:r>
              <a:rPr lang="en-US" dirty="0" smtClean="0"/>
              <a:t>, nausea, vomiting (may precede rash)</a:t>
            </a:r>
          </a:p>
          <a:p>
            <a:pPr lvl="1"/>
            <a:r>
              <a:rPr lang="en-US" dirty="0" smtClean="0"/>
              <a:t>Disseminated disease: encephalitis, hepatitis, pneumonia</a:t>
            </a:r>
          </a:p>
          <a:p>
            <a:pPr lvl="1"/>
            <a:r>
              <a:rPr lang="en-US" b="1" dirty="0" smtClean="0"/>
              <a:t>Visceral dissemination may occur without development of vesicular rash</a:t>
            </a:r>
          </a:p>
          <a:p>
            <a:pPr lvl="1"/>
            <a:r>
              <a:rPr lang="en-US" b="1" dirty="0" smtClean="0"/>
              <a:t>Might see elevation in AST/ALT, pancreatic enzymes, hyponatremia (SIADH)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PCR from vesicles, throat swab or blood</a:t>
            </a:r>
          </a:p>
        </p:txBody>
      </p:sp>
    </p:spTree>
    <p:extLst>
      <p:ext uri="{BB962C8B-B14F-4D97-AF65-F5344CB8AC3E}">
        <p14:creationId xmlns:p14="http://schemas.microsoft.com/office/powerpoint/2010/main" val="2105995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VZV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</a:p>
          <a:p>
            <a:pPr lvl="1"/>
            <a:r>
              <a:rPr lang="en-US" dirty="0"/>
              <a:t>Any HCT recipient or candidate undergoing conditioning therapy who experiences VZV-like rash should receive IV acyclovir until 2 days after all lesions have </a:t>
            </a:r>
            <a:r>
              <a:rPr lang="en-US" dirty="0" smtClean="0"/>
              <a:t>crusted</a:t>
            </a:r>
          </a:p>
          <a:p>
            <a:pPr lvl="1"/>
            <a:r>
              <a:rPr lang="en-US" dirty="0"/>
              <a:t>Indications for VZIG or VariZIG:</a:t>
            </a:r>
          </a:p>
          <a:p>
            <a:pPr lvl="2"/>
            <a:r>
              <a:rPr lang="en-US" dirty="0"/>
              <a:t>Immunocompromised HCT recipients should receive ASAP, no later than 96h after close/household contact has chickenpox or shingles</a:t>
            </a:r>
          </a:p>
          <a:p>
            <a:pPr lvl="2"/>
            <a:r>
              <a:rPr lang="en-US" dirty="0"/>
              <a:t>Can also use post-exposure acyclovir or valacyclovir as 2</a:t>
            </a:r>
            <a:r>
              <a:rPr lang="en-US" baseline="30000" dirty="0"/>
              <a:t>nd</a:t>
            </a:r>
            <a:r>
              <a:rPr lang="en-US" dirty="0"/>
              <a:t> line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219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Adenovirus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Adenovirus</a:t>
            </a:r>
          </a:p>
          <a:p>
            <a:pPr lvl="1"/>
            <a:r>
              <a:rPr lang="en-US" dirty="0" smtClean="0"/>
              <a:t>Infection can result for reactivation or </a:t>
            </a:r>
            <a:r>
              <a:rPr lang="en-US" i="1" dirty="0" smtClean="0"/>
              <a:t>de novo </a:t>
            </a:r>
            <a:r>
              <a:rPr lang="en-US" dirty="0" smtClean="0"/>
              <a:t>infection</a:t>
            </a:r>
          </a:p>
          <a:p>
            <a:pPr lvl="1"/>
            <a:r>
              <a:rPr lang="en-US" dirty="0" smtClean="0"/>
              <a:t>Low risk: autologous HCT</a:t>
            </a:r>
          </a:p>
          <a:p>
            <a:pPr lvl="1"/>
            <a:r>
              <a:rPr lang="en-US" dirty="0" smtClean="0"/>
              <a:t>Intermediate risk: T cell replete, related donor allograft recipients without GVHD</a:t>
            </a:r>
          </a:p>
          <a:p>
            <a:pPr lvl="1"/>
            <a:r>
              <a:rPr lang="en-US" dirty="0" smtClean="0"/>
              <a:t>Higher risk: recipients of T cell-depleted related or unrelated donor transplants, HLA-mismatched transplant recipients other than allele DRB1 mismatch, patients with GVHD who are receiving systemic steroids, pediatric recipients</a:t>
            </a:r>
          </a:p>
          <a:p>
            <a:pPr lvl="1"/>
            <a:r>
              <a:rPr lang="en-US" dirty="0" smtClean="0"/>
              <a:t>Highest risk: refractory GVHD, UCB transplant, haploidentical transplant, stem cell graft T cell depletion of &gt;2-3 log(10), use of anti-T cell antibodies</a:t>
            </a:r>
          </a:p>
          <a:p>
            <a:pPr lvl="1"/>
            <a:r>
              <a:rPr lang="en-US" dirty="0" smtClean="0"/>
              <a:t>For highest risk patients, weekly monitoring for active adenovirus infection by PCR for either the first 6 months after HCT or the duration of severe immunosuppression/lymphopenia could be considered</a:t>
            </a:r>
          </a:p>
          <a:p>
            <a:pPr marL="3492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39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Adenovirus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 smtClean="0"/>
              <a:t>Disseminated disease can be life-threatening</a:t>
            </a:r>
          </a:p>
          <a:p>
            <a:pPr lvl="1"/>
            <a:r>
              <a:rPr lang="en-US" dirty="0" smtClean="0"/>
              <a:t>Severe pneumonia, hepatitis, meningitis, encephalitis, conjunctivitis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PCR at least weekly until day +100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Supportive care</a:t>
            </a:r>
          </a:p>
          <a:p>
            <a:pPr lvl="1"/>
            <a:r>
              <a:rPr lang="en-US" dirty="0"/>
              <a:t>Few antiviral agents have in vivo activity against adenoviruses-cidofovir has been found to reduce viral load but no clear benefit to preventing </a:t>
            </a:r>
            <a:r>
              <a:rPr lang="en-US" dirty="0" smtClean="0"/>
              <a:t>mortality</a:t>
            </a:r>
            <a:endParaRPr lang="en-US" dirty="0"/>
          </a:p>
          <a:p>
            <a:pPr lvl="1"/>
            <a:r>
              <a:rPr lang="en-US" b="1" dirty="0" smtClean="0"/>
              <a:t>Brincidofovir</a:t>
            </a:r>
            <a:r>
              <a:rPr lang="en-US" dirty="0" smtClean="0"/>
              <a:t> currently being studied in immunocompromised patients, you will see pediatric patients at UCMC on this drug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3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Polyomaviruses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Polyomaviruses-BK (Human polyomavirus I) and JC (Human polyomavirus II)</a:t>
            </a:r>
          </a:p>
          <a:p>
            <a:r>
              <a:rPr lang="en-US" dirty="0" smtClean="0"/>
              <a:t>Infect 50-90% of humans before age 10</a:t>
            </a:r>
          </a:p>
          <a:p>
            <a:r>
              <a:rPr lang="en-US" dirty="0" smtClean="0"/>
              <a:t>Urinary shedding of BKV/JCV occurs in 5-20% if healthy immunocompetent blood donors</a:t>
            </a:r>
          </a:p>
          <a:p>
            <a:r>
              <a:rPr lang="en-US" dirty="0" smtClean="0"/>
              <a:t>Polyomavirus disease in HCT patients most often corresponds to secondary BKV replication with impaired polyomavirus-specific cellular immunity</a:t>
            </a:r>
          </a:p>
          <a:p>
            <a:r>
              <a:rPr lang="en-US" dirty="0" smtClean="0"/>
              <a:t>Urinary shedding of BKV occurs in 60-80% of HCT recipients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41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Polyomaviruses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/>
              <a:t>BKV-associated hemorrhagic cystitis (PVHC)</a:t>
            </a:r>
          </a:p>
          <a:p>
            <a:pPr lvl="2"/>
            <a:r>
              <a:rPr lang="en-US" dirty="0"/>
              <a:t>Affects 5-15% HCT recipients 3-6 weeks post-transplant</a:t>
            </a:r>
          </a:p>
          <a:p>
            <a:pPr lvl="2"/>
            <a:r>
              <a:rPr lang="en-US" dirty="0"/>
              <a:t>Usually occurs after engraftment</a:t>
            </a:r>
          </a:p>
          <a:p>
            <a:pPr lvl="2"/>
            <a:r>
              <a:rPr lang="en-US" dirty="0"/>
              <a:t>If HC arises pre-engraftment, think about urotoxic conditioning regimens (cyclophosphamide, ifosfamide, Busulfan, TBI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Progressive multifocal leukoencephalopathy (PML)</a:t>
            </a:r>
          </a:p>
          <a:p>
            <a:pPr lvl="2"/>
            <a:r>
              <a:rPr lang="en-US" dirty="0" smtClean="0"/>
              <a:t>Associated with JCV</a:t>
            </a:r>
          </a:p>
          <a:p>
            <a:pPr lvl="2"/>
            <a:r>
              <a:rPr lang="en-US" dirty="0" smtClean="0"/>
              <a:t>Demyelinating disease of CNS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PVHC: PCR in plasma, urine cytologic testing, but is mostly clinical diagnosis</a:t>
            </a:r>
          </a:p>
          <a:p>
            <a:pPr lvl="1"/>
            <a:r>
              <a:rPr lang="en-US" dirty="0" smtClean="0"/>
              <a:t>PML: compatible clinical syndrome, imaging, brain biopsy, JCV DNA in CSF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76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Polyomaviruses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Treatment-</a:t>
            </a:r>
            <a:r>
              <a:rPr lang="en-US" b="1" dirty="0" smtClean="0"/>
              <a:t>restoration of immune function</a:t>
            </a:r>
            <a:r>
              <a:rPr lang="en-US" dirty="0" smtClean="0"/>
              <a:t>, data not convincing on antivirals</a:t>
            </a:r>
            <a:endParaRPr lang="en-US" b="1" dirty="0" smtClean="0"/>
          </a:p>
          <a:p>
            <a:pPr lvl="1"/>
            <a:r>
              <a:rPr lang="en-US" dirty="0" smtClean="0"/>
              <a:t>PVHC: supportive (after engraftment immune system will control replication), cidofovir has also been used</a:t>
            </a:r>
          </a:p>
          <a:p>
            <a:pPr lvl="1"/>
            <a:r>
              <a:rPr lang="en-US" dirty="0" smtClean="0"/>
              <a:t>PML: Cidofovir has been used, but not consistently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57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Infection: HBV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b="1" dirty="0" smtClean="0"/>
              <a:t>Pre-transplant evaluation</a:t>
            </a:r>
            <a:r>
              <a:rPr lang="en-US" dirty="0" smtClean="0"/>
              <a:t>: testing both recipients and donors for evidence of active or past HBV infection is critical </a:t>
            </a:r>
          </a:p>
          <a:p>
            <a:pPr lvl="2"/>
            <a:r>
              <a:rPr lang="en-US" dirty="0" smtClean="0"/>
              <a:t>HBsAg, anti-HBsAg, anti-HBs, anti-HBc</a:t>
            </a:r>
          </a:p>
          <a:p>
            <a:pPr lvl="1"/>
            <a:r>
              <a:rPr lang="en-US" dirty="0" smtClean="0"/>
              <a:t>Clinical manifestations:</a:t>
            </a:r>
          </a:p>
          <a:p>
            <a:pPr lvl="2"/>
            <a:r>
              <a:rPr lang="en-US" dirty="0" smtClean="0"/>
              <a:t>Severe hepatitis</a:t>
            </a:r>
          </a:p>
          <a:p>
            <a:pPr lvl="1"/>
            <a:r>
              <a:rPr lang="en-US" dirty="0" smtClean="0"/>
              <a:t>Treatment</a:t>
            </a:r>
          </a:p>
          <a:p>
            <a:pPr lvl="2"/>
            <a:r>
              <a:rPr lang="en-US" dirty="0" smtClean="0"/>
              <a:t>Supportive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513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92213"/>
            <a:ext cx="8042276" cy="1336956"/>
          </a:xfrm>
        </p:spPr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800" dirty="0" smtClean="0"/>
              <a:t>Recipients with history of HBV exposure or infection</a:t>
            </a:r>
            <a:endParaRPr lang="en-US" dirty="0"/>
          </a:p>
        </p:txBody>
      </p:sp>
      <p:pic>
        <p:nvPicPr>
          <p:cNvPr id="4" name="Content Placeholder 3" descr="Recipient HBV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" b="7279"/>
          <a:stretch>
            <a:fillRect/>
          </a:stretch>
        </p:blipFill>
        <p:spPr>
          <a:xfrm>
            <a:off x="2294" y="1185845"/>
            <a:ext cx="9169085" cy="5234160"/>
          </a:xfrm>
        </p:spPr>
      </p:pic>
      <p:sp>
        <p:nvSpPr>
          <p:cNvPr id="6" name="TextBox 5"/>
          <p:cNvSpPr txBox="1"/>
          <p:nvPr/>
        </p:nvSpPr>
        <p:spPr>
          <a:xfrm>
            <a:off x="211694" y="6420005"/>
            <a:ext cx="5974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UCMC SOP “Antimicrobial Prophylaxis”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68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80560"/>
            <a:ext cx="8042276" cy="1336956"/>
          </a:xfrm>
        </p:spPr>
        <p:txBody>
          <a:bodyPr/>
          <a:lstStyle/>
          <a:p>
            <a:r>
              <a:rPr lang="en-US" sz="3600" dirty="0" smtClean="0"/>
              <a:t>Donors with history of HBV exposure or infection</a:t>
            </a:r>
            <a:endParaRPr lang="en-US" sz="3600" dirty="0"/>
          </a:p>
        </p:txBody>
      </p:sp>
      <p:pic>
        <p:nvPicPr>
          <p:cNvPr id="4" name="Content Placeholder 3" descr="Donor HBV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1" b="8381"/>
          <a:stretch>
            <a:fillRect/>
          </a:stretch>
        </p:blipFill>
        <p:spPr>
          <a:xfrm>
            <a:off x="101342" y="1371314"/>
            <a:ext cx="8901525" cy="5072207"/>
          </a:xfrm>
        </p:spPr>
      </p:pic>
      <p:sp>
        <p:nvSpPr>
          <p:cNvPr id="5" name="TextBox 4"/>
          <p:cNvSpPr txBox="1"/>
          <p:nvPr/>
        </p:nvSpPr>
        <p:spPr>
          <a:xfrm>
            <a:off x="101342" y="6443521"/>
            <a:ext cx="6484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UCMC SOP “Antimicrobial Prophylaxis”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054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Fungal Infection: prophylaxis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80" y="1444532"/>
            <a:ext cx="8561841" cy="5022505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 smtClean="0"/>
              <a:t>Some patients receive GM-CSF or G-CSF post transplant, however this has not been shown to reduce the rate of invasive fungal disease</a:t>
            </a:r>
          </a:p>
          <a:p>
            <a:r>
              <a:rPr lang="en-US" sz="2900" dirty="0"/>
              <a:t>P</a:t>
            </a:r>
            <a:r>
              <a:rPr lang="en-US" sz="2900" dirty="0" smtClean="0"/>
              <a:t>atients will receive topical antifungals (nystatin, clotrimazole troches)</a:t>
            </a:r>
          </a:p>
          <a:p>
            <a:pPr lvl="1"/>
            <a:r>
              <a:rPr lang="en-US" sz="2900" dirty="0" smtClean="0"/>
              <a:t>May reduce colonization by yeasts and molds in the area of application </a:t>
            </a:r>
          </a:p>
          <a:p>
            <a:pPr lvl="1"/>
            <a:r>
              <a:rPr lang="en-US" sz="2900" dirty="0" smtClean="0"/>
              <a:t>Have not been proven to decrease risk for locally invasive or disseminated yeast or mold infections</a:t>
            </a:r>
          </a:p>
          <a:p>
            <a:r>
              <a:rPr lang="en-US" sz="2900" dirty="0" smtClean="0"/>
              <a:t>Autologous transplant</a:t>
            </a:r>
          </a:p>
          <a:p>
            <a:pPr lvl="1"/>
            <a:r>
              <a:rPr lang="en-US" sz="2900" dirty="0" smtClean="0"/>
              <a:t>Prophylaxis with fluconazole, day -2 until day +180</a:t>
            </a:r>
          </a:p>
          <a:p>
            <a:r>
              <a:rPr lang="en-US" sz="2900" dirty="0" smtClean="0"/>
              <a:t>Allogeneic transplant</a:t>
            </a:r>
          </a:p>
          <a:p>
            <a:pPr lvl="1"/>
            <a:r>
              <a:rPr lang="en-US" sz="2900" dirty="0" smtClean="0"/>
              <a:t>Micafungin 1 mg/kg IV daily (max 50 mg) from day -2 until discharge</a:t>
            </a:r>
          </a:p>
          <a:p>
            <a:pPr lvl="2"/>
            <a:r>
              <a:rPr lang="en-US" sz="2900" dirty="0" smtClean="0"/>
              <a:t>Treatment dose is 3 mg/kg IV daily with max 150 mg</a:t>
            </a:r>
          </a:p>
          <a:p>
            <a:pPr lvl="1"/>
            <a:r>
              <a:rPr lang="en-US" sz="2900" dirty="0" smtClean="0"/>
              <a:t>Patients will be discharged or oral voriconazole </a:t>
            </a:r>
          </a:p>
          <a:p>
            <a:pPr lvl="2"/>
            <a:r>
              <a:rPr lang="en-US" sz="2900" dirty="0" smtClean="0"/>
              <a:t>&lt;25 kg: 3-5 mg/kg/dose q12h</a:t>
            </a:r>
          </a:p>
          <a:p>
            <a:pPr lvl="2"/>
            <a:r>
              <a:rPr lang="en-US" sz="2900" dirty="0" smtClean="0"/>
              <a:t>&lt;40 kg: 100 mg q12h</a:t>
            </a:r>
          </a:p>
          <a:p>
            <a:pPr lvl="2"/>
            <a:r>
              <a:rPr lang="en-US" sz="2900" dirty="0" smtClean="0"/>
              <a:t>&gt;40 kg: 200 mg q12h</a:t>
            </a:r>
          </a:p>
          <a:p>
            <a:pPr lvl="1"/>
            <a:r>
              <a:rPr lang="en-US" sz="2900" dirty="0" smtClean="0"/>
              <a:t>Prophylaxis continued until patient is off immunosuppressive therapy for 2 months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18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Yeast Infections (</a:t>
            </a:r>
            <a:r>
              <a:rPr lang="en-US" i="1" dirty="0" smtClean="0"/>
              <a:t>Candida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Risk of infection increases during early posttransplant phase (phase I) due to neutropenia, mucositis and presence of central venous catheters</a:t>
            </a:r>
          </a:p>
          <a:p>
            <a:r>
              <a:rPr lang="en-US" dirty="0" smtClean="0"/>
              <a:t>In phase II, risk increases with GI GVHD</a:t>
            </a:r>
          </a:p>
          <a:p>
            <a:r>
              <a:rPr lang="en-US" dirty="0" smtClean="0"/>
              <a:t>Invasive candidiasis usually caused by dissemination of endogenous candida species that have colonized a patient’s GI tract</a:t>
            </a:r>
          </a:p>
          <a:p>
            <a:r>
              <a:rPr lang="en-US" dirty="0" smtClean="0"/>
              <a:t>Risk is minimal during autologous transplant once neutropenia and mucositis have resolved</a:t>
            </a:r>
          </a:p>
          <a:p>
            <a:r>
              <a:rPr lang="en-US" dirty="0" smtClean="0"/>
              <a:t>Prophylaxis: fluconazole is drug of choice, start from beginning of conditioning, alternative is micafungin (IV)</a:t>
            </a:r>
          </a:p>
        </p:txBody>
      </p:sp>
    </p:spTree>
    <p:extLst>
      <p:ext uri="{BB962C8B-B14F-4D97-AF65-F5344CB8AC3E}">
        <p14:creationId xmlns:p14="http://schemas.microsoft.com/office/powerpoint/2010/main" val="657988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Mold Infections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Result primarily from respiratory exposure to and direct contact with fungal spores</a:t>
            </a:r>
          </a:p>
          <a:p>
            <a:r>
              <a:rPr lang="en-US" dirty="0" smtClean="0"/>
              <a:t>Trimodal incidence distribution:</a:t>
            </a:r>
          </a:p>
          <a:p>
            <a:pPr lvl="1"/>
            <a:r>
              <a:rPr lang="en-US" dirty="0" smtClean="0"/>
              <a:t>Phase I, before engraftment-main risk factor is prolonged neutropenia, increased risk with BM and UCB transplants, lower with PB and NMA transplants</a:t>
            </a:r>
          </a:p>
          <a:p>
            <a:pPr lvl="1"/>
            <a:r>
              <a:rPr lang="en-US" dirty="0" smtClean="0"/>
              <a:t>Patients with prolonged low-level neutropenia prior to transplant (e.g. aplastic anemia)</a:t>
            </a:r>
          </a:p>
          <a:p>
            <a:pPr lvl="1"/>
            <a:r>
              <a:rPr lang="en-US" dirty="0" smtClean="0"/>
              <a:t>Phase II-main risk factor is cell-mediated immunodeficiency caused by GHVD and treatment</a:t>
            </a:r>
          </a:p>
          <a:p>
            <a:pPr lvl="1"/>
            <a:r>
              <a:rPr lang="en-US" b="1" dirty="0" smtClean="0"/>
              <a:t>Fluconazole has no activity against molds, however voriconazole and posaconazole do have activity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3576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Pneumocystis jirovecii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Prophylaxis indicated for autologous and allogeneic transplant recipients</a:t>
            </a:r>
          </a:p>
          <a:p>
            <a:pPr lvl="1"/>
            <a:r>
              <a:rPr lang="en-US" dirty="0" smtClean="0"/>
              <a:t>TMP-SMX 4-6 mg/kg/day divided BID starting at admission through day -2, then discontinue as can cause myelosuppression, can delay engraftment</a:t>
            </a:r>
          </a:p>
          <a:p>
            <a:pPr lvl="1"/>
            <a:r>
              <a:rPr lang="en-US" dirty="0" smtClean="0"/>
              <a:t>At platelet engraftment, re-start TMP-SMX BID three times per week until day +365, or 3 months  off immunosuppressive therapy</a:t>
            </a:r>
          </a:p>
          <a:p>
            <a:pPr lvl="1"/>
            <a:r>
              <a:rPr lang="en-US" dirty="0" smtClean="0"/>
              <a:t>Monthly pentamidine is alternative which carries less risk for myelosuppression</a:t>
            </a:r>
          </a:p>
          <a:p>
            <a:pPr lvl="2"/>
            <a:r>
              <a:rPr lang="en-US" dirty="0" smtClean="0"/>
              <a:t>300 mg via inhalation monthly if patient at least 5 years old and can tolerate</a:t>
            </a:r>
          </a:p>
          <a:p>
            <a:pPr lvl="2"/>
            <a:r>
              <a:rPr lang="en-US" dirty="0" smtClean="0"/>
              <a:t>4 mg/kg/dose IV q4 weeks if patient too young or cannot tolerate neb</a:t>
            </a:r>
          </a:p>
          <a:p>
            <a:pPr lvl="1"/>
            <a:r>
              <a:rPr lang="en-US" dirty="0" smtClean="0"/>
              <a:t>Atovaquone is next preferred alternative</a:t>
            </a:r>
          </a:p>
          <a:p>
            <a:pPr lvl="2"/>
            <a:r>
              <a:rPr lang="en-US" dirty="0" smtClean="0"/>
              <a:t>4-24 months: 45 mg/kg daily</a:t>
            </a:r>
          </a:p>
          <a:p>
            <a:pPr lvl="2"/>
            <a:r>
              <a:rPr lang="en-US" dirty="0" smtClean="0"/>
              <a:t>1-3 months or &gt;24 months: 30 mg/kg daily (max 1500 mg daily)</a:t>
            </a:r>
          </a:p>
          <a:p>
            <a:pPr lvl="1"/>
            <a:r>
              <a:rPr lang="en-US" dirty="0" smtClean="0"/>
              <a:t>Dapsone 2 mg/kg/day (max 100 mg po daily)</a:t>
            </a:r>
          </a:p>
          <a:p>
            <a:r>
              <a:rPr lang="en-US" dirty="0" smtClean="0"/>
              <a:t>TMP-SMX also covers Toxoplasma, nocardia, enteric pathogens, plasmodium, urinary pathogens</a:t>
            </a:r>
          </a:p>
          <a:p>
            <a:r>
              <a:rPr lang="en-US" dirty="0" smtClean="0"/>
              <a:t>Mortality in immunocompromised patients: 5-40% with treatment, approaches 100% without treatment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71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Pneumocystis jirovecii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Clinical manifestations</a:t>
            </a:r>
          </a:p>
          <a:p>
            <a:pPr lvl="1"/>
            <a:r>
              <a:rPr lang="en-US" dirty="0" smtClean="0"/>
              <a:t>Fever, hypoxia, tachypnea, nonproductive cough</a:t>
            </a:r>
          </a:p>
          <a:p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Best is visualization of organisms from open lung biopsy or transbronchial biopsy</a:t>
            </a:r>
          </a:p>
          <a:p>
            <a:pPr lvl="1"/>
            <a:r>
              <a:rPr lang="en-US" dirty="0" smtClean="0"/>
              <a:t>Silver stain or PCR can be used for diagnosis</a:t>
            </a:r>
          </a:p>
          <a:p>
            <a:pPr lvl="1"/>
            <a:r>
              <a:rPr lang="en-US" dirty="0" smtClean="0"/>
              <a:t>Diagnosis also possible from bronchoscopy with bronchoalveolar lavage or sputum induction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IV TMP-SMX for 14-21 days is treatment of choice</a:t>
            </a:r>
          </a:p>
          <a:p>
            <a:pPr lvl="1"/>
            <a:r>
              <a:rPr lang="en-US" dirty="0" smtClean="0"/>
              <a:t>Alternative is IV pentamidine if cannot tolerate TMP-SMX or if no improvement with initial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60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Styczynski, et al. 2009. Management of HSV, VZV and EBV infections in patients with hematological malignancies and after SCT: guidelines from the Second European Conference on Infections in Leukemia.  </a:t>
            </a:r>
            <a:r>
              <a:rPr lang="en-US" i="1" dirty="0" smtClean="0"/>
              <a:t>Bone Marrow Transplantation</a:t>
            </a:r>
            <a:r>
              <a:rPr lang="en-US" dirty="0" smtClean="0"/>
              <a:t>, 43: 757-770.</a:t>
            </a:r>
          </a:p>
          <a:p>
            <a:r>
              <a:rPr lang="en-US" dirty="0" smtClean="0"/>
              <a:t>Tomblyn et al. 2009. Guidelines for Preventing Infectious Complications among Hematopoietic Cell Transplantation Recipients: A Global Perspective. </a:t>
            </a:r>
            <a:r>
              <a:rPr lang="en-US" i="1" dirty="0" smtClean="0"/>
              <a:t>Biol Blood Marrow Transplant </a:t>
            </a:r>
            <a:r>
              <a:rPr lang="en-US" dirty="0" smtClean="0"/>
              <a:t>15: 1143-1238.</a:t>
            </a:r>
          </a:p>
          <a:p>
            <a:r>
              <a:rPr lang="en-US" dirty="0" smtClean="0"/>
              <a:t>Red Book 2015</a:t>
            </a:r>
          </a:p>
          <a:p>
            <a:r>
              <a:rPr lang="en-US" dirty="0" smtClean="0"/>
              <a:t>Pisano, J. “Antimicrobial Prophylaxis”. 2013. </a:t>
            </a:r>
            <a:r>
              <a:rPr lang="en-US" dirty="0">
                <a:hlinkClick r:id="rId2"/>
              </a:rPr>
              <a:t>https://services.uchospitals.edu/sites/PoliciesAndProcedures/HemOnc%20Transplant/Patient%20Care%20Policies/P211%20Antimicrobial%20Prophylaxis.pdf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21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3301</TotalTime>
  <Words>2201</Words>
  <Application>Microsoft Office PowerPoint</Application>
  <PresentationFormat>On-screen Show (4:3)</PresentationFormat>
  <Paragraphs>237</Paragraphs>
  <Slides>31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Breeze</vt:lpstr>
      <vt:lpstr>Infectious Complications of HSCT</vt:lpstr>
      <vt:lpstr>Immune System Recovery after HSCT</vt:lpstr>
      <vt:lpstr>Immune System Recovery after HSCT</vt:lpstr>
      <vt:lpstr>Approximate Immune Cell Counts Over Time Post-Transplant</vt:lpstr>
      <vt:lpstr>Phases of infectious complications</vt:lpstr>
      <vt:lpstr>Opportunistic Infections: Timeline</vt:lpstr>
      <vt:lpstr>Factors affecting risk of infection post-HSCT</vt:lpstr>
      <vt:lpstr>Bacterial Infection: Prophylaxis</vt:lpstr>
      <vt:lpstr>Viral Infection: CMV </vt:lpstr>
      <vt:lpstr>Viral Infection: CMV</vt:lpstr>
      <vt:lpstr>Viral Infection: HSV</vt:lpstr>
      <vt:lpstr>Viral Infection: HSV</vt:lpstr>
      <vt:lpstr>Viral Infection: EBV</vt:lpstr>
      <vt:lpstr>Viral Infection: EBV</vt:lpstr>
      <vt:lpstr>Viral Infection: VZV</vt:lpstr>
      <vt:lpstr>Viral Infection: VZV</vt:lpstr>
      <vt:lpstr>Viral Infection: VZV</vt:lpstr>
      <vt:lpstr>Viral Infection: Adenovirus</vt:lpstr>
      <vt:lpstr>Viral infection: Adenovirus</vt:lpstr>
      <vt:lpstr>Viral Infection: Polyomaviruses</vt:lpstr>
      <vt:lpstr>Viral Infection: Polyomaviruses</vt:lpstr>
      <vt:lpstr>Viral Infection: Polyomaviruses</vt:lpstr>
      <vt:lpstr>Viral Infection: HBV</vt:lpstr>
      <vt:lpstr>  Recipients with history of HBV exposure or infection</vt:lpstr>
      <vt:lpstr>Donors with history of HBV exposure or infection</vt:lpstr>
      <vt:lpstr>Fungal Infection: prophylaxis</vt:lpstr>
      <vt:lpstr>Yeast Infections (Candida)</vt:lpstr>
      <vt:lpstr>Mold Infections</vt:lpstr>
      <vt:lpstr>Pneumocystis jirovecii </vt:lpstr>
      <vt:lpstr>Pneumocystis jirovecii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Thomas</dc:creator>
  <cp:lastModifiedBy>Wessel, Kristin [UCH]</cp:lastModifiedBy>
  <cp:revision>106</cp:revision>
  <dcterms:created xsi:type="dcterms:W3CDTF">2015-08-08T17:18:19Z</dcterms:created>
  <dcterms:modified xsi:type="dcterms:W3CDTF">2016-08-29T01:43:12Z</dcterms:modified>
</cp:coreProperties>
</file>