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3" r:id="rId4"/>
    <p:sldId id="264" r:id="rId5"/>
    <p:sldId id="272" r:id="rId6"/>
    <p:sldId id="273" r:id="rId7"/>
    <p:sldId id="261" r:id="rId8"/>
    <p:sldId id="267" r:id="rId9"/>
    <p:sldId id="274" r:id="rId10"/>
    <p:sldId id="276" r:id="rId11"/>
    <p:sldId id="278" r:id="rId12"/>
    <p:sldId id="277" r:id="rId13"/>
    <p:sldId id="258" r:id="rId14"/>
    <p:sldId id="259" r:id="rId15"/>
    <p:sldId id="269" r:id="rId16"/>
    <p:sldId id="268" r:id="rId17"/>
    <p:sldId id="279" r:id="rId18"/>
    <p:sldId id="265" r:id="rId19"/>
    <p:sldId id="271" r:id="rId20"/>
    <p:sldId id="275" r:id="rId21"/>
    <p:sldId id="280" r:id="rId22"/>
    <p:sldId id="270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9" d="100"/>
          <a:sy n="59" d="100"/>
        </p:scale>
        <p:origin x="-1344" y="-2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EF4C3-E1A1-47A1-812B-078EDF4EE904}" type="datetimeFigureOut">
              <a:rPr lang="en-US" smtClean="0"/>
              <a:t>8/28/2016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468C3-2E71-49B9-86D6-55D56B389C5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EF4C3-E1A1-47A1-812B-078EDF4EE904}" type="datetimeFigureOut">
              <a:rPr lang="en-US" smtClean="0"/>
              <a:t>8/28/2016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468C3-2E71-49B9-86D6-55D56B389C5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EF4C3-E1A1-47A1-812B-078EDF4EE904}" type="datetimeFigureOut">
              <a:rPr lang="en-US" smtClean="0"/>
              <a:t>8/28/2016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468C3-2E71-49B9-86D6-55D56B389C5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EF4C3-E1A1-47A1-812B-078EDF4EE904}" type="datetimeFigureOut">
              <a:rPr lang="en-US" smtClean="0"/>
              <a:t>8/28/2016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468C3-2E71-49B9-86D6-55D56B389C5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EF4C3-E1A1-47A1-812B-078EDF4EE904}" type="datetimeFigureOut">
              <a:rPr lang="en-US" smtClean="0"/>
              <a:t>8/28/2016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468C3-2E71-49B9-86D6-55D56B389C5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EF4C3-E1A1-47A1-812B-078EDF4EE904}" type="datetimeFigureOut">
              <a:rPr lang="en-US" smtClean="0"/>
              <a:t>8/28/2016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468C3-2E71-49B9-86D6-55D56B389C5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EF4C3-E1A1-47A1-812B-078EDF4EE904}" type="datetimeFigureOut">
              <a:rPr lang="en-US" smtClean="0"/>
              <a:t>8/28/2016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468C3-2E71-49B9-86D6-55D56B389C5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EF4C3-E1A1-47A1-812B-078EDF4EE904}" type="datetimeFigureOut">
              <a:rPr lang="en-US" smtClean="0"/>
              <a:t>8/28/2016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468C3-2E71-49B9-86D6-55D56B389C5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EF4C3-E1A1-47A1-812B-078EDF4EE904}" type="datetimeFigureOut">
              <a:rPr lang="en-US" smtClean="0"/>
              <a:t>8/28/2016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468C3-2E71-49B9-86D6-55D56B389C5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EF4C3-E1A1-47A1-812B-078EDF4EE904}" type="datetimeFigureOut">
              <a:rPr lang="en-US" smtClean="0"/>
              <a:t>8/28/2016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468C3-2E71-49B9-86D6-55D56B389C5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EF4C3-E1A1-47A1-812B-078EDF4EE904}" type="datetimeFigureOut">
              <a:rPr lang="en-US" smtClean="0"/>
              <a:t>8/28/2016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468C3-2E71-49B9-86D6-55D56B389C5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EF4C3-E1A1-47A1-812B-078EDF4EE904}" type="datetimeFigureOut">
              <a:rPr lang="en-US" smtClean="0"/>
              <a:t>8/28/2016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468C3-2E71-49B9-86D6-55D56B389C5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D20EF4C3-E1A1-47A1-812B-078EDF4EE904}" type="datetimeFigureOut">
              <a:rPr lang="en-US" smtClean="0"/>
              <a:t>8/28/2016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7B8468C3-2E71-49B9-86D6-55D56B389C51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om/url?sa=i&amp;rct=j&amp;q=&amp;esrc=s&amp;frm=1&amp;source=images&amp;cd=&amp;cad=rja&amp;uact=8&amp;ved=0CAcQjRw&amp;url=http://cancergrace.org/lung/tag/superior-vena-cava-syndrome/&amp;ei=w5ZkVdeSBIeYyAS7k4AY&amp;bvm=bv.93990622,d.cGU&amp;psig=AFQjCNEH7rwTxq9FRtC8fNj2kurdj_IoxA&amp;ust=1432741911387561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Oncologic Emergencies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Mimi Boren and Kristin Wessel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229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838200"/>
          </a:xfrm>
        </p:spPr>
        <p:txBody>
          <a:bodyPr/>
          <a:lstStyle/>
          <a:p>
            <a:r>
              <a:rPr lang="en-US" sz="3600" dirty="0" smtClean="0"/>
              <a:t>Fever and Neutropenia: Background and Definition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763000" cy="60198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Fever can be the first sign of life-threatening infection in neutropenic </a:t>
            </a:r>
            <a:r>
              <a:rPr lang="en-US" sz="2000" dirty="0" err="1" smtClean="0"/>
              <a:t>onc</a:t>
            </a:r>
            <a:r>
              <a:rPr lang="en-US" sz="2000" dirty="0" smtClean="0"/>
              <a:t> patients</a:t>
            </a:r>
          </a:p>
          <a:p>
            <a:r>
              <a:rPr lang="en-US" sz="2000" dirty="0" smtClean="0"/>
              <a:t>Fever is defined as temperature ≥ 38.3 C or ≥38.0 C for &gt;1 hour</a:t>
            </a:r>
          </a:p>
          <a:p>
            <a:r>
              <a:rPr lang="en-US" sz="2000" dirty="0" smtClean="0"/>
              <a:t>Neutropenia meeting criteria for treatment is absolute neutrophil count &lt;500/mm</a:t>
            </a:r>
            <a:r>
              <a:rPr lang="en-US" sz="2000" baseline="30000" dirty="0" smtClean="0"/>
              <a:t>3</a:t>
            </a:r>
            <a:r>
              <a:rPr lang="en-US" sz="2000" dirty="0" smtClean="0"/>
              <a:t>, or ANC &lt;1000/mm</a:t>
            </a:r>
            <a:r>
              <a:rPr lang="en-US" sz="2000" baseline="30000" dirty="0" smtClean="0"/>
              <a:t>3</a:t>
            </a:r>
            <a:r>
              <a:rPr lang="en-US" sz="2000" dirty="0" smtClean="0"/>
              <a:t> which is expected to drop to &lt;500/mm</a:t>
            </a:r>
            <a:r>
              <a:rPr lang="en-US" sz="2000" baseline="30000" dirty="0" smtClean="0"/>
              <a:t>3</a:t>
            </a:r>
            <a:r>
              <a:rPr lang="en-US" sz="2000" dirty="0" smtClean="0"/>
              <a:t> within 48 hours</a:t>
            </a:r>
          </a:p>
          <a:p>
            <a:r>
              <a:rPr lang="en-US" sz="2000" dirty="0" smtClean="0"/>
              <a:t>Patients with “functional neutropenia” should be treated according to the same guidelines as patients with ANC &lt;500.  These are patients with hematologic malignancies who do not have functioning neutrophils.  An example would be a patient newly diagnosed with ALL undergoing induction chemotherapy.</a:t>
            </a:r>
          </a:p>
          <a:p>
            <a:r>
              <a:rPr lang="en-US" sz="2000" dirty="0" err="1" smtClean="0"/>
              <a:t>Onc</a:t>
            </a:r>
            <a:r>
              <a:rPr lang="en-US" sz="2000" dirty="0" smtClean="0"/>
              <a:t> patients with serious infections might not mount a fever; consider infection in patients who are hypothermic, hypotensive, or listless  </a:t>
            </a:r>
          </a:p>
        </p:txBody>
      </p:sp>
    </p:spTree>
    <p:extLst>
      <p:ext uri="{BB962C8B-B14F-4D97-AF65-F5344CB8AC3E}">
        <p14:creationId xmlns:p14="http://schemas.microsoft.com/office/powerpoint/2010/main" val="2679752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History and Physical Exam of </a:t>
            </a:r>
            <a:br>
              <a:rPr lang="en-US" sz="3600" dirty="0" smtClean="0"/>
            </a:br>
            <a:r>
              <a:rPr lang="en-US" sz="3600" dirty="0" smtClean="0"/>
              <a:t>Febrile Neutropenic Patient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828800"/>
            <a:ext cx="8763000" cy="46482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Important aspects of history: </a:t>
            </a:r>
            <a:r>
              <a:rPr lang="en-US" dirty="0" smtClean="0"/>
              <a:t>primary oncologic diagnosis, site</a:t>
            </a:r>
            <a:r>
              <a:rPr lang="en-US" dirty="0"/>
              <a:t>-specific symptoms (i.e. pain and warmth around port site), infection exposures, history of documented infections or colonization, concomitant noninfectious causes of fever (i.e. receipt of blood products)</a:t>
            </a:r>
          </a:p>
          <a:p>
            <a:r>
              <a:rPr lang="en-US" dirty="0" smtClean="0"/>
              <a:t>Determine when they last had </a:t>
            </a:r>
            <a:r>
              <a:rPr lang="en-US" dirty="0" err="1" smtClean="0"/>
              <a:t>myelosuppressive</a:t>
            </a:r>
            <a:r>
              <a:rPr lang="en-US" dirty="0" smtClean="0"/>
              <a:t> chemotherapy.  ANC typically reaches nadir 7-14 days after receiving </a:t>
            </a:r>
            <a:r>
              <a:rPr lang="en-US" dirty="0" err="1" smtClean="0"/>
              <a:t>myelosuppressive</a:t>
            </a:r>
            <a:r>
              <a:rPr lang="en-US" dirty="0" smtClean="0"/>
              <a:t> chemotherapy</a:t>
            </a:r>
            <a:endParaRPr lang="en-US" dirty="0"/>
          </a:p>
          <a:p>
            <a:r>
              <a:rPr lang="en-US" dirty="0" smtClean="0"/>
              <a:t>Closely look at skin, especially folds, areas surrounding nail beds, central line sites, sites of bone marrow aspiration and lumbar punctures</a:t>
            </a:r>
          </a:p>
          <a:p>
            <a:r>
              <a:rPr lang="en-US" dirty="0" smtClean="0"/>
              <a:t>Closely look in oropharynx, especially at the gums</a:t>
            </a:r>
          </a:p>
          <a:p>
            <a:r>
              <a:rPr lang="en-US" dirty="0" smtClean="0"/>
              <a:t>To be thorough examining the perineum, particularly the perianal and labial regions </a:t>
            </a:r>
          </a:p>
          <a:p>
            <a:r>
              <a:rPr lang="en-US" dirty="0" smtClean="0"/>
              <a:t>Remember: neutropenic patients will not have purulence at sites of infection (need neutrophils to make this!).  Serial exams are needed to monitor for changes.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4625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228600"/>
            <a:ext cx="8042276" cy="1336956"/>
          </a:xfrm>
        </p:spPr>
        <p:txBody>
          <a:bodyPr/>
          <a:lstStyle/>
          <a:p>
            <a:r>
              <a:rPr lang="en-US" sz="2800" dirty="0" smtClean="0"/>
              <a:t>Work-up and Management</a:t>
            </a:r>
            <a:br>
              <a:rPr lang="en-US" sz="2800" dirty="0" smtClean="0"/>
            </a:br>
            <a:r>
              <a:rPr lang="en-US" sz="2800" dirty="0" smtClean="0"/>
              <a:t>of Fever and Neutropenia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686800" cy="5562600"/>
          </a:xfrm>
        </p:spPr>
        <p:txBody>
          <a:bodyPr>
            <a:normAutofit fontScale="85000" lnSpcReduction="20000"/>
          </a:bodyPr>
          <a:lstStyle/>
          <a:p>
            <a:r>
              <a:rPr lang="en-US" sz="2000" dirty="0" smtClean="0"/>
              <a:t>Refer to </a:t>
            </a:r>
            <a:r>
              <a:rPr lang="en-US" sz="2000" b="1" dirty="0" smtClean="0"/>
              <a:t>Pediatric Febrile Neutropenia Clinical Pathway </a:t>
            </a:r>
            <a:r>
              <a:rPr lang="en-US" sz="2000" dirty="0" smtClean="0"/>
              <a:t>on UCMC Intranet (Clinical</a:t>
            </a:r>
            <a:r>
              <a:rPr lang="en-US" sz="2000" dirty="0" smtClean="0">
                <a:sym typeface="Wingdings"/>
              </a:rPr>
              <a:t> Physician resources Antimicrobial Stewardship Program)</a:t>
            </a:r>
          </a:p>
          <a:p>
            <a:r>
              <a:rPr lang="en-US" sz="2000" b="1" dirty="0" smtClean="0"/>
              <a:t>Goal: Initiation of antimicrobial therapy within 60 minutes of presentation. </a:t>
            </a:r>
            <a:r>
              <a:rPr lang="en-US" sz="2000" b="1" dirty="0"/>
              <a:t> </a:t>
            </a:r>
            <a:r>
              <a:rPr lang="en-US" sz="2000" b="1" dirty="0" smtClean="0"/>
              <a:t>Do not wait to start antibiotics in order to obtain labs if they cannot be obtained in this time period</a:t>
            </a:r>
          </a:p>
          <a:p>
            <a:r>
              <a:rPr lang="en-US" sz="2000" dirty="0" smtClean="0"/>
              <a:t>CBC with diff and CMP</a:t>
            </a:r>
          </a:p>
          <a:p>
            <a:r>
              <a:rPr lang="en-US" sz="2000" dirty="0" smtClean="0"/>
              <a:t>Blood culture </a:t>
            </a:r>
            <a:r>
              <a:rPr lang="en-US" sz="2000" b="1" dirty="0" smtClean="0"/>
              <a:t>(from each lumen of central line)</a:t>
            </a:r>
            <a:r>
              <a:rPr lang="en-US" sz="2000" dirty="0" smtClean="0"/>
              <a:t>-usually do not obtain peripheral cultures in pediatric patients</a:t>
            </a:r>
          </a:p>
          <a:p>
            <a:r>
              <a:rPr lang="en-US" sz="2000" dirty="0" smtClean="0"/>
              <a:t>UA and urine culture</a:t>
            </a:r>
          </a:p>
          <a:p>
            <a:r>
              <a:rPr lang="en-US" sz="2000" dirty="0" smtClean="0"/>
              <a:t>RVP</a:t>
            </a:r>
          </a:p>
          <a:p>
            <a:r>
              <a:rPr lang="en-US" sz="2000" dirty="0" smtClean="0"/>
              <a:t>Daily blood cultures as long as the patient is febrile</a:t>
            </a:r>
          </a:p>
          <a:p>
            <a:r>
              <a:rPr lang="en-US" sz="2000" dirty="0" smtClean="0"/>
              <a:t>Cultures and/or imaging of other sites if suspected infections </a:t>
            </a:r>
          </a:p>
          <a:p>
            <a:r>
              <a:rPr lang="en-US" sz="2000" dirty="0" smtClean="0"/>
              <a:t>Important</a:t>
            </a:r>
            <a:r>
              <a:rPr lang="en-US" sz="2000" dirty="0"/>
              <a:t>: rectal temperature readings, digital rectal exams, medications per </a:t>
            </a:r>
            <a:r>
              <a:rPr lang="en-US" sz="2000" dirty="0" smtClean="0"/>
              <a:t>rectum, </a:t>
            </a:r>
            <a:r>
              <a:rPr lang="en-US" sz="2000" dirty="0"/>
              <a:t>NG </a:t>
            </a:r>
            <a:r>
              <a:rPr lang="en-US" sz="2000" dirty="0" smtClean="0"/>
              <a:t>tubes and urine catheterization </a:t>
            </a:r>
            <a:r>
              <a:rPr lang="en-US" sz="2000" dirty="0"/>
              <a:t>should be avoided in neutropenic pts because of risks of mucosal trauma and </a:t>
            </a:r>
            <a:r>
              <a:rPr lang="en-US" sz="2000" dirty="0" smtClean="0"/>
              <a:t>bacteremia</a:t>
            </a:r>
          </a:p>
        </p:txBody>
      </p:sp>
    </p:spTree>
    <p:extLst>
      <p:ext uri="{BB962C8B-B14F-4D97-AF65-F5344CB8AC3E}">
        <p14:creationId xmlns:p14="http://schemas.microsoft.com/office/powerpoint/2010/main" val="4204364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-304800"/>
            <a:ext cx="8042276" cy="1336956"/>
          </a:xfrm>
        </p:spPr>
        <p:txBody>
          <a:bodyPr/>
          <a:lstStyle/>
          <a:p>
            <a:r>
              <a:rPr lang="en-US" sz="2800" dirty="0" smtClean="0"/>
              <a:t>Antimicrobial Therapy for F&amp;N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143000"/>
            <a:ext cx="8042276" cy="5257800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 smtClean="0"/>
              <a:t>Initial therapy should have </a:t>
            </a:r>
            <a:r>
              <a:rPr lang="en-US" b="1" dirty="0" err="1" smtClean="0"/>
              <a:t>pseudomonal</a:t>
            </a:r>
            <a:r>
              <a:rPr lang="en-US" b="1" dirty="0" smtClean="0"/>
              <a:t> coverage.  </a:t>
            </a:r>
            <a:r>
              <a:rPr lang="en-US" dirty="0" smtClean="0"/>
              <a:t>At Comer, </a:t>
            </a:r>
            <a:r>
              <a:rPr lang="en-US" dirty="0" err="1" smtClean="0"/>
              <a:t>ceftazidime</a:t>
            </a:r>
            <a:r>
              <a:rPr lang="en-US" dirty="0" smtClean="0"/>
              <a:t> 50 mg/kg q8h is usually the initial choice and does not require ID approval for use in F&amp;N.</a:t>
            </a:r>
            <a:endParaRPr lang="en-US" b="1" dirty="0" smtClean="0"/>
          </a:p>
          <a:p>
            <a:r>
              <a:rPr lang="en-US" b="1" dirty="0" err="1" smtClean="0"/>
              <a:t>Vancomycin</a:t>
            </a:r>
            <a:r>
              <a:rPr lang="en-US" b="1" dirty="0" smtClean="0"/>
              <a:t>/linezolid:</a:t>
            </a:r>
            <a:r>
              <a:rPr lang="en-US" dirty="0" smtClean="0"/>
              <a:t> may be added for pneumonia, skin/soft tissue infection, substantial </a:t>
            </a:r>
            <a:r>
              <a:rPr lang="en-US" dirty="0" err="1" smtClean="0"/>
              <a:t>mucositis</a:t>
            </a:r>
            <a:r>
              <a:rPr lang="en-US" dirty="0" smtClean="0"/>
              <a:t>, suspected catheter-related infection, septic physiology, history of MRSA bacteremia</a:t>
            </a:r>
          </a:p>
          <a:p>
            <a:r>
              <a:rPr lang="en-US" b="1" dirty="0" smtClean="0"/>
              <a:t>Aminoglycosides (e.g. gentamicin): </a:t>
            </a:r>
            <a:r>
              <a:rPr lang="en-US" dirty="0" smtClean="0"/>
              <a:t>add when gram-negative bacteremia is confirmed for double coverage, or in patients with septic physiology</a:t>
            </a:r>
          </a:p>
          <a:p>
            <a:r>
              <a:rPr lang="en-US" b="1" dirty="0" smtClean="0"/>
              <a:t>Metronidazole: </a:t>
            </a:r>
            <a:r>
              <a:rPr lang="en-US" dirty="0" smtClean="0"/>
              <a:t>add when there are abdominal symptoms or if </a:t>
            </a:r>
            <a:r>
              <a:rPr lang="en-US" i="1" dirty="0" smtClean="0"/>
              <a:t>C. difficile </a:t>
            </a:r>
            <a:r>
              <a:rPr lang="en-US" dirty="0" smtClean="0"/>
              <a:t>infection is suspected, can also be used for anaerobic coverage in patients with severe </a:t>
            </a:r>
            <a:r>
              <a:rPr lang="en-US" dirty="0" err="1" smtClean="0"/>
              <a:t>mucositis</a:t>
            </a:r>
            <a:endParaRPr lang="en-US" dirty="0" smtClean="0"/>
          </a:p>
          <a:p>
            <a:r>
              <a:rPr lang="en-US" b="1" dirty="0" smtClean="0"/>
              <a:t>Clindamycin: </a:t>
            </a:r>
            <a:r>
              <a:rPr lang="en-US" dirty="0" smtClean="0"/>
              <a:t>can consider for anaerobic coverage in patient with severe </a:t>
            </a:r>
            <a:r>
              <a:rPr lang="en-US" dirty="0" err="1" smtClean="0"/>
              <a:t>mucositis</a:t>
            </a:r>
            <a:endParaRPr lang="en-US" b="1" dirty="0" smtClean="0"/>
          </a:p>
          <a:p>
            <a:r>
              <a:rPr lang="en-US" b="1" dirty="0" smtClean="0"/>
              <a:t>Antifungals: </a:t>
            </a:r>
            <a:r>
              <a:rPr lang="en-US" dirty="0" smtClean="0"/>
              <a:t>consider occult fungal infection when fever is persisting for &gt;96 hours on broad-spectrum antibiotics and when there is no identified source of infection</a:t>
            </a:r>
          </a:p>
          <a:p>
            <a:pPr marL="0" indent="0">
              <a:buNone/>
            </a:pPr>
            <a:endParaRPr lang="en-US" b="1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0392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Management of F&amp;N on the floor: When can we stop antimicrobials?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Treatment for F&amp;N is usually discontinued when the following criteria are met:</a:t>
            </a:r>
          </a:p>
          <a:p>
            <a:pPr lvl="1"/>
            <a:r>
              <a:rPr lang="en-US" dirty="0" smtClean="0"/>
              <a:t>Negative blood cultures for 48 hours</a:t>
            </a:r>
          </a:p>
          <a:p>
            <a:pPr lvl="1"/>
            <a:r>
              <a:rPr lang="en-US" dirty="0" smtClean="0"/>
              <a:t>Afebrile for 24 hours</a:t>
            </a:r>
          </a:p>
          <a:p>
            <a:pPr lvl="1"/>
            <a:r>
              <a:rPr lang="en-US" dirty="0" smtClean="0"/>
              <a:t>Rising ANC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6533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381000"/>
            <a:ext cx="8042276" cy="1336956"/>
          </a:xfrm>
        </p:spPr>
        <p:txBody>
          <a:bodyPr/>
          <a:lstStyle/>
          <a:p>
            <a:r>
              <a:rPr lang="en-US" dirty="0" smtClean="0"/>
              <a:t>Typhlitis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763000" cy="6019800"/>
          </a:xfrm>
        </p:spPr>
        <p:txBody>
          <a:bodyPr/>
          <a:lstStyle/>
          <a:p>
            <a:r>
              <a:rPr lang="en-US" dirty="0" smtClean="0"/>
              <a:t>Also known as </a:t>
            </a:r>
            <a:r>
              <a:rPr lang="en-US" dirty="0" err="1" smtClean="0"/>
              <a:t>neutropenic</a:t>
            </a:r>
            <a:r>
              <a:rPr lang="en-US" dirty="0" smtClean="0"/>
              <a:t> </a:t>
            </a:r>
            <a:r>
              <a:rPr lang="en-US" dirty="0" err="1" smtClean="0"/>
              <a:t>enterocolitis</a:t>
            </a:r>
            <a:r>
              <a:rPr lang="en-US" dirty="0" smtClean="0"/>
              <a:t>, occurs from bacterial invasion of bowel wall, most often the cecum, during prolonged periods of neutropenia</a:t>
            </a:r>
          </a:p>
          <a:p>
            <a:r>
              <a:rPr lang="en-US" dirty="0" smtClean="0"/>
              <a:t>Usually breakdown of gut mucosal integrity is due to cytotoxic chemotherapeutic agents</a:t>
            </a:r>
          </a:p>
          <a:p>
            <a:r>
              <a:rPr lang="en-US" dirty="0" smtClean="0"/>
              <a:t>Consider this in the </a:t>
            </a:r>
            <a:r>
              <a:rPr lang="en-US" dirty="0" err="1" smtClean="0"/>
              <a:t>neutropenic</a:t>
            </a:r>
            <a:r>
              <a:rPr lang="en-US" dirty="0" smtClean="0"/>
              <a:t> patient with fever and abdominal pain</a:t>
            </a:r>
          </a:p>
          <a:p>
            <a:r>
              <a:rPr lang="en-US" dirty="0" smtClean="0"/>
              <a:t>May also see bloody or watery diarrhea, vomiting, nausea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84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654424"/>
          </a:xfrm>
        </p:spPr>
        <p:txBody>
          <a:bodyPr/>
          <a:lstStyle/>
          <a:p>
            <a:r>
              <a:rPr lang="en-US" dirty="0" err="1" smtClean="0"/>
              <a:t>Typhlitis</a:t>
            </a:r>
            <a:r>
              <a:rPr lang="en-US" dirty="0" smtClean="0"/>
              <a:t>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763000" cy="5562600"/>
          </a:xfrm>
        </p:spPr>
        <p:txBody>
          <a:bodyPr/>
          <a:lstStyle/>
          <a:p>
            <a:r>
              <a:rPr lang="en-US" dirty="0" err="1"/>
              <a:t>Dx</a:t>
            </a:r>
            <a:r>
              <a:rPr lang="en-US" dirty="0"/>
              <a:t>: CT with contrast is best imaging modality 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Management: bowel rest, NG to suction, IVF, and empiric antibiotics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Possible antibiotic regimens need to cover both pseudomonas and gut flora: </a:t>
            </a:r>
            <a:r>
              <a:rPr lang="en-US" dirty="0" err="1" smtClean="0"/>
              <a:t>piperacillin-tazobactam</a:t>
            </a:r>
            <a:r>
              <a:rPr lang="en-US" dirty="0" smtClean="0"/>
              <a:t> or </a:t>
            </a:r>
            <a:r>
              <a:rPr lang="en-US" dirty="0" err="1" smtClean="0"/>
              <a:t>ceftazidime</a:t>
            </a:r>
            <a:r>
              <a:rPr lang="en-US" dirty="0" smtClean="0"/>
              <a:t> plus metronidazole</a:t>
            </a:r>
          </a:p>
        </p:txBody>
      </p:sp>
    </p:spTree>
    <p:extLst>
      <p:ext uri="{BB962C8B-B14F-4D97-AF65-F5344CB8AC3E}">
        <p14:creationId xmlns:p14="http://schemas.microsoft.com/office/powerpoint/2010/main" val="37527676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Anterior </a:t>
            </a:r>
            <a:r>
              <a:rPr lang="en-US" dirty="0" err="1" smtClean="0"/>
              <a:t>mediastinal</a:t>
            </a:r>
            <a:r>
              <a:rPr lang="en-US" dirty="0" smtClean="0"/>
              <a:t> mass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100" dirty="0" smtClean="0"/>
              <a:t>Most common tumors occurring in the anterior mediastinum can be remembered by the </a:t>
            </a:r>
            <a:r>
              <a:rPr lang="en-US" sz="2100" dirty="0" smtClean="0">
                <a:solidFill>
                  <a:srgbClr val="FF0000"/>
                </a:solidFill>
              </a:rPr>
              <a:t>“4 T’s”</a:t>
            </a:r>
            <a:r>
              <a:rPr lang="en-US" sz="2100" dirty="0" smtClean="0"/>
              <a:t>: </a:t>
            </a:r>
            <a:r>
              <a:rPr lang="en-US" sz="2100" dirty="0" err="1" smtClean="0">
                <a:solidFill>
                  <a:srgbClr val="FF0000"/>
                </a:solidFill>
              </a:rPr>
              <a:t>T</a:t>
            </a:r>
            <a:r>
              <a:rPr lang="en-US" sz="2100" dirty="0" err="1" smtClean="0"/>
              <a:t>hymoma</a:t>
            </a:r>
            <a:r>
              <a:rPr lang="en-US" sz="2100" dirty="0" smtClean="0"/>
              <a:t>, </a:t>
            </a:r>
            <a:r>
              <a:rPr lang="en-US" sz="2100" dirty="0" err="1" smtClean="0">
                <a:solidFill>
                  <a:srgbClr val="FF0000"/>
                </a:solidFill>
              </a:rPr>
              <a:t>T</a:t>
            </a:r>
            <a:r>
              <a:rPr lang="en-US" sz="2100" dirty="0" err="1" smtClean="0"/>
              <a:t>eratoma</a:t>
            </a:r>
            <a:r>
              <a:rPr lang="en-US" sz="2100" dirty="0" smtClean="0"/>
              <a:t>, </a:t>
            </a:r>
            <a:r>
              <a:rPr lang="en-US" sz="2100" dirty="0" smtClean="0">
                <a:solidFill>
                  <a:srgbClr val="FF0000"/>
                </a:solidFill>
              </a:rPr>
              <a:t>T</a:t>
            </a:r>
            <a:r>
              <a:rPr lang="en-US" sz="2100" dirty="0" smtClean="0"/>
              <a:t>hyroid and “</a:t>
            </a:r>
            <a:r>
              <a:rPr lang="en-US" sz="2100" dirty="0" smtClean="0">
                <a:solidFill>
                  <a:srgbClr val="FF0000"/>
                </a:solidFill>
              </a:rPr>
              <a:t>T</a:t>
            </a:r>
            <a:r>
              <a:rPr lang="en-US" sz="2100" dirty="0" smtClean="0"/>
              <a:t>errible” Lymphoma</a:t>
            </a:r>
          </a:p>
          <a:p>
            <a:r>
              <a:rPr lang="en-US" sz="2100" dirty="0" smtClean="0"/>
              <a:t>Lymphomas are most common anterior </a:t>
            </a:r>
            <a:r>
              <a:rPr lang="en-US" sz="2100" dirty="0" err="1" smtClean="0"/>
              <a:t>mediastinal</a:t>
            </a:r>
            <a:r>
              <a:rPr lang="en-US" sz="2100" dirty="0" smtClean="0"/>
              <a:t> tumor in children (45%)</a:t>
            </a:r>
          </a:p>
          <a:p>
            <a:pPr lvl="1"/>
            <a:r>
              <a:rPr lang="en-US" sz="2100" dirty="0" smtClean="0"/>
              <a:t>2/3 are NHL, 1/3 are HL</a:t>
            </a:r>
          </a:p>
          <a:p>
            <a:pPr lvl="1"/>
            <a:r>
              <a:rPr lang="en-US" sz="2100" dirty="0" smtClean="0"/>
              <a:t>NHL more likely to present with symptoms; lymphoblastic T cell tumors have a doubling time of as little as 12 hours and can present emergently</a:t>
            </a:r>
          </a:p>
          <a:p>
            <a:endParaRPr lang="en-US" dirty="0" smtClean="0"/>
          </a:p>
        </p:txBody>
      </p:sp>
      <p:pic>
        <p:nvPicPr>
          <p:cNvPr id="9" name="Content Placeholder 8" descr="mediastinum.png"/>
          <p:cNvPicPr>
            <a:picLocks noGrp="1" noChangeAspect="1"/>
          </p:cNvPicPr>
          <p:nvPr>
            <p:ph sz="half" idx="2"/>
          </p:nvPr>
        </p:nvPicPr>
        <p:blipFill>
          <a:blip r:embed="rId2">
            <a:alphaModFix amt="9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226" b="-19226"/>
          <a:stretch>
            <a:fillRect/>
          </a:stretch>
        </p:blipFill>
        <p:spPr>
          <a:xfrm>
            <a:off x="4343400" y="1295400"/>
            <a:ext cx="4419600" cy="5105400"/>
          </a:xfrm>
        </p:spPr>
      </p:pic>
      <p:sp>
        <p:nvSpPr>
          <p:cNvPr id="10" name="TextBox 9"/>
          <p:cNvSpPr txBox="1"/>
          <p:nvPr/>
        </p:nvSpPr>
        <p:spPr>
          <a:xfrm>
            <a:off x="4876800" y="4876800"/>
            <a:ext cx="20574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Source: Seminars in Anesthesia, Perioperative Medicine and Pain (2007) 26, 133-140 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3029387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Anterior </a:t>
            </a:r>
            <a:r>
              <a:rPr lang="en-US" dirty="0" err="1" smtClean="0"/>
              <a:t>mediastinal</a:t>
            </a:r>
            <a:r>
              <a:rPr lang="en-US" dirty="0" smtClean="0"/>
              <a:t> mass: Clinical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Symptoms result from compression of adjacent structures</a:t>
            </a:r>
          </a:p>
          <a:p>
            <a:r>
              <a:rPr lang="en-US" dirty="0" smtClean="0"/>
              <a:t>Tracheal or bronchial compression</a:t>
            </a:r>
          </a:p>
          <a:p>
            <a:pPr lvl="1"/>
            <a:r>
              <a:rPr lang="en-US" dirty="0" err="1" smtClean="0"/>
              <a:t>Tracheomalacia</a:t>
            </a:r>
            <a:r>
              <a:rPr lang="en-US" dirty="0" smtClean="0"/>
              <a:t> may result from chronic compression and can present with cough, dyspnea, dysphagia, chest pain, recurrent pulmonary infections</a:t>
            </a:r>
          </a:p>
          <a:p>
            <a:pPr lvl="1"/>
            <a:r>
              <a:rPr lang="en-US" dirty="0" smtClean="0"/>
              <a:t>Orthopnea</a:t>
            </a:r>
          </a:p>
          <a:p>
            <a:pPr lvl="1"/>
            <a:r>
              <a:rPr lang="en-US" dirty="0" smtClean="0"/>
              <a:t>Fixed tracheal narrowing will lead to restriction of airflow during both inspiration and expiration; child may be symptomatic at rest</a:t>
            </a:r>
          </a:p>
          <a:p>
            <a:pPr lvl="1"/>
            <a:r>
              <a:rPr lang="en-US" dirty="0" smtClean="0"/>
              <a:t>Variable obstruction results in more symptoms during expiration (positive </a:t>
            </a:r>
            <a:r>
              <a:rPr lang="en-US" dirty="0" err="1" smtClean="0"/>
              <a:t>intrathoracic</a:t>
            </a:r>
            <a:r>
              <a:rPr lang="en-US" dirty="0" smtClean="0"/>
              <a:t> pressure leads to increased compression)</a:t>
            </a:r>
          </a:p>
          <a:p>
            <a:r>
              <a:rPr lang="en-US" dirty="0" smtClean="0"/>
              <a:t>Pleural involvement </a:t>
            </a:r>
            <a:r>
              <a:rPr lang="en-US" dirty="0" smtClean="0">
                <a:sym typeface="Wingdings"/>
              </a:rPr>
              <a:t> </a:t>
            </a:r>
            <a:r>
              <a:rPr lang="en-US" dirty="0" err="1" smtClean="0">
                <a:sym typeface="Wingdings"/>
              </a:rPr>
              <a:t>pleuritic</a:t>
            </a:r>
            <a:r>
              <a:rPr lang="en-US" dirty="0" smtClean="0">
                <a:sym typeface="Wingdings"/>
              </a:rPr>
              <a:t> chest pain, pleural effusion</a:t>
            </a:r>
          </a:p>
          <a:p>
            <a:r>
              <a:rPr lang="en-US" dirty="0" smtClean="0">
                <a:sym typeface="Wingdings"/>
              </a:rPr>
              <a:t>Cardiovascular</a:t>
            </a:r>
          </a:p>
          <a:p>
            <a:pPr lvl="1"/>
            <a:r>
              <a:rPr lang="en-US" dirty="0" smtClean="0">
                <a:sym typeface="Wingdings"/>
              </a:rPr>
              <a:t>Pericardial effusion/cardiac </a:t>
            </a:r>
            <a:r>
              <a:rPr lang="en-US" dirty="0" err="1" smtClean="0">
                <a:sym typeface="Wingdings"/>
              </a:rPr>
              <a:t>tamponade</a:t>
            </a:r>
            <a:r>
              <a:rPr lang="en-US" dirty="0" smtClean="0">
                <a:sym typeface="Wingdings"/>
              </a:rPr>
              <a:t>/constrictive pericarditis</a:t>
            </a:r>
          </a:p>
          <a:p>
            <a:pPr lvl="1"/>
            <a:r>
              <a:rPr lang="en-US" dirty="0" smtClean="0">
                <a:sym typeface="Wingdings"/>
              </a:rPr>
              <a:t>Superior vena cava syndrome</a:t>
            </a:r>
          </a:p>
          <a:p>
            <a:pPr lvl="1"/>
            <a:endParaRPr lang="en-US" dirty="0" smtClean="0">
              <a:sym typeface="Wingdings"/>
            </a:endParaRPr>
          </a:p>
          <a:p>
            <a:pPr lvl="1"/>
            <a:endParaRPr lang="en-US" dirty="0" smtClean="0">
              <a:sym typeface="Wingding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4119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Anterior </a:t>
            </a:r>
            <a:r>
              <a:rPr lang="en-US" dirty="0" err="1" smtClean="0"/>
              <a:t>mediastinal</a:t>
            </a:r>
            <a:r>
              <a:rPr lang="en-US" dirty="0" smtClean="0"/>
              <a:t> mass: diagnosis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Often diagnosed from incidental finding on CXR</a:t>
            </a:r>
          </a:p>
          <a:p>
            <a:r>
              <a:rPr lang="en-US" dirty="0" smtClean="0"/>
              <a:t>PA/lateral CXR</a:t>
            </a:r>
          </a:p>
          <a:p>
            <a:r>
              <a:rPr lang="en-US" dirty="0" smtClean="0"/>
              <a:t>CT for staging, biopsy planning, and evaluation of compression of surrounding structures</a:t>
            </a:r>
          </a:p>
          <a:p>
            <a:r>
              <a:rPr lang="en-US" dirty="0" smtClean="0"/>
              <a:t>MRI as accurate as CT, however use limited by cost and processing time</a:t>
            </a:r>
          </a:p>
          <a:p>
            <a:r>
              <a:rPr lang="en-US" dirty="0" smtClean="0"/>
              <a:t>Biopsy needed for definitive diagnosis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8" name="Content Placeholder 7" descr="CXR.pn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1" r="3001"/>
          <a:stretch>
            <a:fillRect/>
          </a:stretch>
        </p:blipFill>
        <p:spPr/>
      </p:pic>
      <p:sp>
        <p:nvSpPr>
          <p:cNvPr id="9" name="TextBox 8"/>
          <p:cNvSpPr txBox="1"/>
          <p:nvPr/>
        </p:nvSpPr>
        <p:spPr>
          <a:xfrm>
            <a:off x="4800600" y="6019800"/>
            <a:ext cx="16002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Source: Seminars in Anesthesia, Perioperative Medicine and Pain (2007) 26, 133-140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2258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Anterior </a:t>
            </a:r>
            <a:r>
              <a:rPr lang="en-US" dirty="0" err="1" smtClean="0"/>
              <a:t>mediastinal</a:t>
            </a:r>
            <a:r>
              <a:rPr lang="en-US" dirty="0" smtClean="0"/>
              <a:t> mass: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Anatomic location of these tumors presents unique challenges for management</a:t>
            </a:r>
          </a:p>
          <a:p>
            <a:r>
              <a:rPr lang="en-US" dirty="0" smtClean="0"/>
              <a:t>Important to balance need for imaging and surgical procedures with patient comfort and safety</a:t>
            </a:r>
          </a:p>
          <a:p>
            <a:r>
              <a:rPr lang="en-US" dirty="0" smtClean="0"/>
              <a:t> Supine positioning may worsen airway compression; decubitus or prone positioning may be required</a:t>
            </a:r>
          </a:p>
          <a:p>
            <a:r>
              <a:rPr lang="en-US" dirty="0" smtClean="0"/>
              <a:t>Patients are at risk for cardiorespiratory collapse during anesthesia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Tumor sits above heart, great vessels and tracheobronchial tree while patient is in supine position</a:t>
            </a:r>
            <a:r>
              <a:rPr lang="en-US" dirty="0">
                <a:sym typeface="Wingdings"/>
              </a:rPr>
              <a:t> gravity pulls mass down to compress these </a:t>
            </a:r>
            <a:r>
              <a:rPr lang="en-US" dirty="0" smtClean="0">
                <a:sym typeface="Wingdings"/>
              </a:rPr>
              <a:t>structures</a:t>
            </a:r>
          </a:p>
          <a:p>
            <a:pPr lvl="1"/>
            <a:r>
              <a:rPr lang="en-US" dirty="0" smtClean="0">
                <a:sym typeface="Wingdings"/>
              </a:rPr>
              <a:t>Loss of negative </a:t>
            </a:r>
            <a:r>
              <a:rPr lang="en-US" dirty="0" err="1" smtClean="0">
                <a:sym typeface="Wingdings"/>
              </a:rPr>
              <a:t>intrathoracic</a:t>
            </a:r>
            <a:r>
              <a:rPr lang="en-US" dirty="0" smtClean="0">
                <a:sym typeface="Wingdings"/>
              </a:rPr>
              <a:t> pressure during induction of anesthesia increases risk for compression of trachea, right side of heart and pulmonary artery</a:t>
            </a:r>
          </a:p>
          <a:p>
            <a:pPr lvl="1"/>
            <a:r>
              <a:rPr lang="en-US" dirty="0" smtClean="0">
                <a:sym typeface="Wingdings"/>
              </a:rPr>
              <a:t>Positive pressure ventilation must be avoided</a:t>
            </a:r>
          </a:p>
          <a:p>
            <a:r>
              <a:rPr lang="en-US" dirty="0" smtClean="0">
                <a:sym typeface="Wingdings"/>
              </a:rPr>
              <a:t>Positioning child in left decubitus or prone position can help to restore ventilation and cardiac output in setting of cardiopulmonary collapse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8076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Autofit/>
          </a:bodyPr>
          <a:lstStyle/>
          <a:p>
            <a:r>
              <a:rPr lang="en-US" sz="4000" dirty="0" smtClean="0"/>
              <a:t>Superior Vena Cava Syndrome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17454"/>
            <a:ext cx="8686800" cy="5867400"/>
          </a:xfrm>
        </p:spPr>
        <p:txBody>
          <a:bodyPr>
            <a:normAutofit fontScale="40000" lnSpcReduction="20000"/>
          </a:bodyPr>
          <a:lstStyle/>
          <a:p>
            <a:r>
              <a:rPr lang="en-US" sz="5100" dirty="0" smtClean="0"/>
              <a:t>SVC is obstructed and get reduction in venous return from head, neck, and upper extremities</a:t>
            </a:r>
          </a:p>
          <a:p>
            <a:endParaRPr lang="en-US" sz="5100" dirty="0"/>
          </a:p>
          <a:p>
            <a:r>
              <a:rPr lang="en-US" sz="5100" dirty="0" smtClean="0"/>
              <a:t>Obstruction may be from mass compressing SVC or thrombosis in SVC, thrombosis may occur from long term indwelling central lines </a:t>
            </a:r>
          </a:p>
          <a:p>
            <a:endParaRPr lang="en-US" sz="5100" dirty="0" smtClean="0"/>
          </a:p>
          <a:p>
            <a:r>
              <a:rPr lang="en-US" sz="5100" dirty="0" smtClean="0"/>
              <a:t>Signs: dilation of veins in head or arms, edema of arms, face, and neck, pleural effusions</a:t>
            </a:r>
          </a:p>
          <a:p>
            <a:pPr marL="0" indent="0">
              <a:buNone/>
            </a:pPr>
            <a:endParaRPr lang="en-US" sz="5100" dirty="0" smtClean="0"/>
          </a:p>
          <a:p>
            <a:r>
              <a:rPr lang="en-US" sz="5100" dirty="0" smtClean="0"/>
              <a:t>Symptoms: cough/dyspnea, dysphagia, orthopnea, wheezing </a:t>
            </a:r>
          </a:p>
          <a:p>
            <a:endParaRPr lang="en-US" sz="5100" dirty="0" smtClean="0"/>
          </a:p>
          <a:p>
            <a:r>
              <a:rPr lang="en-US" sz="5100" dirty="0" smtClean="0"/>
              <a:t>Cardiorespiratory symptoms at rest suggests airway and vascular obstruction and limited physiologic reserve</a:t>
            </a:r>
          </a:p>
          <a:p>
            <a:pPr marL="0" indent="0">
              <a:buNone/>
            </a:pPr>
            <a:endParaRPr lang="en-US" sz="5100" dirty="0" smtClean="0"/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40029505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959224"/>
          </a:xfrm>
        </p:spPr>
        <p:txBody>
          <a:bodyPr/>
          <a:lstStyle/>
          <a:p>
            <a:r>
              <a:rPr lang="en-US" sz="4000" dirty="0" smtClean="0"/>
              <a:t>SVC Syndrome (cont.)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915400" cy="52577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Cardiac arrest and </a:t>
            </a:r>
            <a:r>
              <a:rPr lang="en-US" dirty="0" err="1"/>
              <a:t>resp</a:t>
            </a:r>
            <a:r>
              <a:rPr lang="en-US" dirty="0"/>
              <a:t> failure can occur when receiving sedatives or undergoing anesthesia-important!!!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err="1" smtClean="0"/>
              <a:t>Dx</a:t>
            </a:r>
            <a:r>
              <a:rPr lang="en-US" sz="2400" dirty="0" smtClean="0"/>
              <a:t>: usually clinical, on CXR may see mediastinal mass and on CT may see diminished opacification of central venous structures with prominent collateral venous circulation</a:t>
            </a:r>
          </a:p>
          <a:p>
            <a:endParaRPr lang="en-US" sz="2400" dirty="0"/>
          </a:p>
          <a:p>
            <a:r>
              <a:rPr lang="en-US" sz="2400" dirty="0" smtClean="0"/>
              <a:t>Tx: low threshold to start O2, elevate head of bed, start </a:t>
            </a:r>
            <a:r>
              <a:rPr lang="en-US" sz="2400" b="1" dirty="0" smtClean="0"/>
              <a:t>diuretics</a:t>
            </a:r>
            <a:r>
              <a:rPr lang="en-US" sz="2400" dirty="0" smtClean="0"/>
              <a:t>, maintain calm and quiet environment. Heparin if there is a clot causing this. </a:t>
            </a:r>
            <a:r>
              <a:rPr lang="en-US" sz="2400" b="1" dirty="0" smtClean="0"/>
              <a:t>Steroids</a:t>
            </a:r>
            <a:r>
              <a:rPr lang="en-US" sz="2400" dirty="0" smtClean="0"/>
              <a:t> after diagnosis of type of malignancy has been made. </a:t>
            </a:r>
          </a:p>
          <a:p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7805560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730624"/>
          </a:xfrm>
        </p:spPr>
        <p:txBody>
          <a:bodyPr/>
          <a:lstStyle/>
          <a:p>
            <a:r>
              <a:rPr lang="en-US" sz="3600" dirty="0" smtClean="0"/>
              <a:t>Superior Mediastinal Syndrome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89925" cy="4343400"/>
          </a:xfrm>
        </p:spPr>
        <p:txBody>
          <a:bodyPr/>
          <a:lstStyle/>
          <a:p>
            <a:r>
              <a:rPr lang="en-US" dirty="0" smtClean="0"/>
              <a:t>Superior vena cava syndrome plus tracheal compression</a:t>
            </a:r>
          </a:p>
          <a:p>
            <a:endParaRPr lang="en-US" dirty="0"/>
          </a:p>
          <a:p>
            <a:r>
              <a:rPr lang="en-US" dirty="0" smtClean="0"/>
              <a:t>May require emergent intubation!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6" name="Picture 2" descr="http://cancergrace.org/lung/files/2008/10/svc-syndrome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19400" y="3622596"/>
            <a:ext cx="3991316" cy="3159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56777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668478"/>
            <a:ext cx="8042276" cy="1336956"/>
          </a:xfrm>
        </p:spPr>
        <p:txBody>
          <a:bodyPr/>
          <a:lstStyle/>
          <a:p>
            <a:r>
              <a:rPr lang="en-US" sz="3600" dirty="0" err="1" smtClean="0"/>
              <a:t>Hyperleukocytosis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588" y="859654"/>
            <a:ext cx="8991600" cy="6019800"/>
          </a:xfrm>
        </p:spPr>
        <p:txBody>
          <a:bodyPr>
            <a:noAutofit/>
          </a:bodyPr>
          <a:lstStyle/>
          <a:p>
            <a:r>
              <a:rPr lang="en-US" dirty="0" smtClean="0"/>
              <a:t>WBC &gt; 100,000/mm</a:t>
            </a:r>
            <a:r>
              <a:rPr lang="en-US" baseline="30000" dirty="0" smtClean="0"/>
              <a:t>3</a:t>
            </a:r>
            <a:endParaRPr lang="en-US" dirty="0" smtClean="0"/>
          </a:p>
          <a:p>
            <a:r>
              <a:rPr lang="en-US" dirty="0" smtClean="0"/>
              <a:t>Occurs in 10-20% of children with newly diagnosed acute leukemia</a:t>
            </a:r>
          </a:p>
          <a:p>
            <a:r>
              <a:rPr lang="en-US" dirty="0" smtClean="0"/>
              <a:t>Associated with severe morbidity and mortality through the following:</a:t>
            </a:r>
          </a:p>
          <a:p>
            <a:pPr lvl="1"/>
            <a:r>
              <a:rPr lang="en-US" dirty="0" err="1" smtClean="0"/>
              <a:t>Leukostasis</a:t>
            </a:r>
            <a:endParaRPr lang="en-US" dirty="0" smtClean="0"/>
          </a:p>
          <a:p>
            <a:pPr lvl="1"/>
            <a:r>
              <a:rPr lang="en-US" dirty="0" smtClean="0"/>
              <a:t>Tumor </a:t>
            </a:r>
            <a:r>
              <a:rPr lang="en-US" dirty="0" err="1" smtClean="0"/>
              <a:t>lysis</a:t>
            </a:r>
            <a:r>
              <a:rPr lang="en-US" dirty="0" smtClean="0"/>
              <a:t> syndrome</a:t>
            </a:r>
          </a:p>
          <a:p>
            <a:pPr lvl="1"/>
            <a:r>
              <a:rPr lang="en-US" dirty="0" smtClean="0"/>
              <a:t>Disseminated intravascular coagulopathy (DIC)</a:t>
            </a:r>
          </a:p>
          <a:p>
            <a:r>
              <a:rPr lang="en-US" dirty="0" smtClean="0"/>
              <a:t>Poor prognostic indicator for both AML and ALL</a:t>
            </a:r>
          </a:p>
          <a:p>
            <a:r>
              <a:rPr lang="en-US" dirty="0" err="1" smtClean="0"/>
              <a:t>Tx</a:t>
            </a:r>
            <a:r>
              <a:rPr lang="en-US" dirty="0" smtClean="0"/>
              <a:t>: Supportive care and </a:t>
            </a:r>
            <a:r>
              <a:rPr lang="en-US" dirty="0" err="1" smtClean="0"/>
              <a:t>cytoreduction</a:t>
            </a:r>
            <a:r>
              <a:rPr lang="en-US" dirty="0" smtClean="0"/>
              <a:t> through </a:t>
            </a:r>
            <a:r>
              <a:rPr lang="en-US" dirty="0" err="1" smtClean="0"/>
              <a:t>leukapheresis</a:t>
            </a:r>
            <a:r>
              <a:rPr lang="en-US" dirty="0" smtClean="0"/>
              <a:t>, induction chemotherapy, </a:t>
            </a:r>
            <a:r>
              <a:rPr lang="en-US" dirty="0" err="1" smtClean="0"/>
              <a:t>hydroxyurea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2863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Leukostasis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134351" cy="4571999"/>
          </a:xfrm>
        </p:spPr>
        <p:txBody>
          <a:bodyPr>
            <a:normAutofit fontScale="32500" lnSpcReduction="20000"/>
          </a:bodyPr>
          <a:lstStyle/>
          <a:p>
            <a:r>
              <a:rPr lang="en-US" sz="3700" dirty="0" smtClean="0"/>
              <a:t>High WBC count leads to tissue hypoxia through vascular obstruction</a:t>
            </a:r>
          </a:p>
          <a:p>
            <a:r>
              <a:rPr lang="en-US" sz="3700" dirty="0" smtClean="0"/>
              <a:t>Incidence higher in myeloid leukemia </a:t>
            </a:r>
            <a:r>
              <a:rPr lang="en-US" sz="3700" dirty="0" err="1" smtClean="0"/>
              <a:t>vs</a:t>
            </a:r>
            <a:r>
              <a:rPr lang="en-US" sz="3700" dirty="0" smtClean="0"/>
              <a:t> lymphoid leukemia-</a:t>
            </a:r>
            <a:r>
              <a:rPr lang="en-US" sz="3700" dirty="0" err="1" smtClean="0"/>
              <a:t>myeloblasts</a:t>
            </a:r>
            <a:r>
              <a:rPr lang="en-US" sz="3700" dirty="0" smtClean="0"/>
              <a:t> have almost double the volume of </a:t>
            </a:r>
            <a:r>
              <a:rPr lang="en-US" sz="3700" dirty="0" err="1" smtClean="0"/>
              <a:t>lymphoblasts</a:t>
            </a:r>
            <a:r>
              <a:rPr lang="en-US" sz="3700" dirty="0" smtClean="0"/>
              <a:t> and therefore result in greater increase in </a:t>
            </a:r>
            <a:r>
              <a:rPr lang="en-US" sz="3700" dirty="0" err="1" smtClean="0"/>
              <a:t>leukocrit</a:t>
            </a:r>
            <a:r>
              <a:rPr lang="en-US" sz="3700" dirty="0" smtClean="0"/>
              <a:t>; </a:t>
            </a:r>
            <a:r>
              <a:rPr lang="en-US" sz="3700" dirty="0" err="1" smtClean="0"/>
              <a:t>myeloblasts</a:t>
            </a:r>
            <a:r>
              <a:rPr lang="en-US" sz="3700" dirty="0" smtClean="0"/>
              <a:t> also promote own adhesion to endothelium through secretion of cytokines and activation of endothelial cells</a:t>
            </a:r>
          </a:p>
          <a:p>
            <a:r>
              <a:rPr lang="en-US" sz="3700" dirty="0" smtClean="0"/>
              <a:t>CNS and lungs most commonly affected sites</a:t>
            </a:r>
          </a:p>
          <a:p>
            <a:pPr lvl="1"/>
            <a:r>
              <a:rPr lang="en-US" sz="3700" dirty="0" smtClean="0"/>
              <a:t>CNS manifestations: altered mental status, headache, vision changes, tinnitus, ataxia, focal neurologic deficits and retinal hemorrhages on exam</a:t>
            </a:r>
          </a:p>
          <a:p>
            <a:pPr lvl="1"/>
            <a:r>
              <a:rPr lang="en-US" sz="3700" dirty="0" smtClean="0"/>
              <a:t>Pulmonary manifestations: tachypnea, dyspnea, hypoxemia</a:t>
            </a:r>
          </a:p>
          <a:p>
            <a:r>
              <a:rPr lang="en-US" sz="3700" dirty="0" smtClean="0"/>
              <a:t>Other manifestations: priapism, acute leg ischemia, renal vein thrombosis</a:t>
            </a:r>
          </a:p>
          <a:p>
            <a:r>
              <a:rPr lang="en-US" sz="3700" dirty="0" smtClean="0"/>
              <a:t>Diagnosis is rarely definitive; aggressive treatment usually initiated as soon as any of the above symptoms are present</a:t>
            </a:r>
          </a:p>
          <a:p>
            <a:r>
              <a:rPr lang="en-US" sz="3700" dirty="0" smtClean="0"/>
              <a:t>Treatment is emergent </a:t>
            </a:r>
            <a:r>
              <a:rPr lang="en-US" sz="3700" dirty="0" err="1" smtClean="0"/>
              <a:t>leukapheresis</a:t>
            </a:r>
            <a:r>
              <a:rPr lang="en-US" sz="3700" dirty="0" smtClean="0"/>
              <a:t>, exchange transfusion, induction chemotherapy</a:t>
            </a:r>
          </a:p>
          <a:p>
            <a:r>
              <a:rPr lang="en-US" sz="3700" dirty="0" err="1" smtClean="0"/>
              <a:t>Leukapheresis</a:t>
            </a:r>
            <a:r>
              <a:rPr lang="en-US" sz="3700" dirty="0" smtClean="0"/>
              <a:t> has not been shown to decrease the risk of death or </a:t>
            </a:r>
            <a:r>
              <a:rPr lang="en-US" sz="3700" dirty="0" err="1" smtClean="0"/>
              <a:t>leukostasis</a:t>
            </a:r>
            <a:r>
              <a:rPr lang="en-US" sz="3700" dirty="0" smtClean="0"/>
              <a:t>-related complications.  Initiation of induction chemotherapy is therefore most important.</a:t>
            </a:r>
          </a:p>
          <a:p>
            <a:r>
              <a:rPr lang="en-US" sz="3700" dirty="0" smtClean="0"/>
              <a:t>Avoid simple PRBC transfusion until leukocyte count reduced in order to avoid increase in blood viscosity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7312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381000"/>
            <a:ext cx="8042276" cy="1219200"/>
          </a:xfrm>
        </p:spPr>
        <p:txBody>
          <a:bodyPr/>
          <a:lstStyle/>
          <a:p>
            <a:r>
              <a:rPr lang="en-US" sz="3600" dirty="0" smtClean="0"/>
              <a:t>Tumor </a:t>
            </a:r>
            <a:r>
              <a:rPr lang="en-US" sz="3600" dirty="0" err="1" smtClean="0"/>
              <a:t>Lysis</a:t>
            </a:r>
            <a:r>
              <a:rPr lang="en-US" sz="3600" dirty="0" smtClean="0"/>
              <a:t> Syndrome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562600"/>
          </a:xfrm>
        </p:spPr>
        <p:txBody>
          <a:bodyPr>
            <a:normAutofit fontScale="25000" lnSpcReduction="20000"/>
          </a:bodyPr>
          <a:lstStyle/>
          <a:p>
            <a:r>
              <a:rPr lang="en-US" sz="8000" dirty="0"/>
              <a:t>Caused by by massive tumor cell </a:t>
            </a:r>
            <a:r>
              <a:rPr lang="en-US" sz="8000" dirty="0" err="1"/>
              <a:t>lysis</a:t>
            </a:r>
            <a:r>
              <a:rPr lang="en-US" sz="8000" dirty="0"/>
              <a:t> and release of large </a:t>
            </a:r>
            <a:r>
              <a:rPr lang="en-US" sz="8000" dirty="0" err="1"/>
              <a:t>amts</a:t>
            </a:r>
            <a:r>
              <a:rPr lang="en-US" sz="8000" dirty="0"/>
              <a:t> of K, </a:t>
            </a:r>
            <a:r>
              <a:rPr lang="en-US" sz="8000" dirty="0" err="1"/>
              <a:t>Phos</a:t>
            </a:r>
            <a:r>
              <a:rPr lang="en-US" sz="8000" dirty="0"/>
              <a:t>, and nucleic acids into circulation </a:t>
            </a:r>
          </a:p>
          <a:p>
            <a:r>
              <a:rPr lang="en-US" sz="8000" dirty="0" smtClean="0"/>
              <a:t>Nucleic acids are broken down into uric acid </a:t>
            </a:r>
            <a:r>
              <a:rPr lang="en-US" sz="8000" dirty="0" smtClean="0">
                <a:latin typeface="Wingdings"/>
                <a:ea typeface="Wingdings"/>
                <a:cs typeface="Wingdings"/>
                <a:sym typeface="Wingdings"/>
              </a:rPr>
              <a:t>   </a:t>
            </a:r>
            <a:r>
              <a:rPr lang="en-US" sz="8000" dirty="0" smtClean="0">
                <a:ea typeface="Wingdings"/>
                <a:cs typeface="Wingdings"/>
                <a:sym typeface="Wingdings"/>
              </a:rPr>
              <a:t>precipitation of uric acid in renal tubules         can cause renal vasoconstriction </a:t>
            </a:r>
            <a:endParaRPr lang="en-US" sz="8000" dirty="0" smtClean="0">
              <a:sym typeface="Wingdings"/>
            </a:endParaRPr>
          </a:p>
          <a:p>
            <a:pPr marL="0" indent="0">
              <a:buNone/>
            </a:pPr>
            <a:r>
              <a:rPr lang="en-US" sz="8000" b="1" dirty="0" smtClean="0">
                <a:sym typeface="Wingdings"/>
              </a:rPr>
              <a:t>     </a:t>
            </a:r>
            <a:r>
              <a:rPr lang="en-US" sz="9600" b="1" dirty="0" smtClean="0"/>
              <a:t>AKI</a:t>
            </a:r>
            <a:endParaRPr lang="en-US" sz="9600" b="1" dirty="0"/>
          </a:p>
          <a:p>
            <a:r>
              <a:rPr lang="en-US" sz="8000" dirty="0"/>
              <a:t>Usually occurs after initiation of chemo with </a:t>
            </a:r>
            <a:r>
              <a:rPr lang="en-US" sz="8000" b="1" dirty="0"/>
              <a:t>high grade lymphomas and </a:t>
            </a:r>
            <a:r>
              <a:rPr lang="en-US" sz="8000" b="1" dirty="0" smtClean="0"/>
              <a:t>ALL</a:t>
            </a:r>
            <a:r>
              <a:rPr lang="en-US" sz="8000" dirty="0" smtClean="0"/>
              <a:t> </a:t>
            </a:r>
            <a:endParaRPr lang="en-US" sz="8000" dirty="0"/>
          </a:p>
          <a:p>
            <a:r>
              <a:rPr lang="en-US" sz="8000" b="1" dirty="0" err="1"/>
              <a:t>HYPER</a:t>
            </a:r>
            <a:r>
              <a:rPr lang="en-US" sz="8000" dirty="0" err="1"/>
              <a:t>phos</a:t>
            </a:r>
            <a:r>
              <a:rPr lang="en-US" sz="8000" dirty="0"/>
              <a:t>, </a:t>
            </a:r>
            <a:r>
              <a:rPr lang="en-US" sz="8000" b="1" dirty="0" err="1"/>
              <a:t>HYPER</a:t>
            </a:r>
            <a:r>
              <a:rPr lang="en-US" sz="8000" dirty="0" err="1"/>
              <a:t>kalemia</a:t>
            </a:r>
            <a:r>
              <a:rPr lang="en-US" sz="8000" dirty="0"/>
              <a:t>, </a:t>
            </a:r>
            <a:r>
              <a:rPr lang="en-US" sz="8000" b="1" dirty="0" err="1"/>
              <a:t>Hyper</a:t>
            </a:r>
            <a:r>
              <a:rPr lang="en-US" sz="8000" dirty="0" err="1"/>
              <a:t>uricemia</a:t>
            </a:r>
            <a:r>
              <a:rPr lang="en-US" sz="8000" dirty="0"/>
              <a:t>, </a:t>
            </a:r>
            <a:r>
              <a:rPr lang="en-US" sz="8000" b="1" dirty="0" err="1" smtClean="0"/>
              <a:t>HYPO</a:t>
            </a:r>
            <a:r>
              <a:rPr lang="en-US" sz="8000" dirty="0" err="1" smtClean="0"/>
              <a:t>calcemia</a:t>
            </a:r>
            <a:endParaRPr lang="en-US" sz="8000" dirty="0"/>
          </a:p>
          <a:p>
            <a:r>
              <a:rPr lang="en-US" sz="8000" dirty="0"/>
              <a:t>Clinical manifestations</a:t>
            </a:r>
            <a:r>
              <a:rPr lang="en-US" sz="8000" dirty="0" smtClean="0"/>
              <a:t>: nausea, vomiting, diarrhea, cardiac </a:t>
            </a:r>
            <a:r>
              <a:rPr lang="en-US" sz="8000" dirty="0" err="1" smtClean="0"/>
              <a:t>arrythmias</a:t>
            </a:r>
            <a:r>
              <a:rPr lang="en-US" sz="8000" dirty="0" smtClean="0"/>
              <a:t>, syncope, tetany, possible sudden death </a:t>
            </a:r>
            <a:endParaRPr lang="en-US" sz="8000" dirty="0"/>
          </a:p>
          <a:p>
            <a:r>
              <a:rPr lang="en-US" sz="8000" dirty="0" err="1"/>
              <a:t>Tx</a:t>
            </a:r>
            <a:r>
              <a:rPr lang="en-US" sz="8000" dirty="0"/>
              <a:t>:  hydration and allopurinol (decreases formation of uric </a:t>
            </a:r>
            <a:r>
              <a:rPr lang="en-US" sz="8000" dirty="0" smtClean="0"/>
              <a:t>acid by inhibiting xanthine oxidase)</a:t>
            </a:r>
            <a:r>
              <a:rPr lang="en-US" sz="8000" dirty="0"/>
              <a:t>, for high risk </a:t>
            </a:r>
            <a:r>
              <a:rPr lang="en-US" sz="8000" dirty="0" smtClean="0"/>
              <a:t>patients-</a:t>
            </a:r>
            <a:r>
              <a:rPr lang="en-US" sz="8000" dirty="0" err="1" smtClean="0"/>
              <a:t>rasburicase</a:t>
            </a:r>
            <a:r>
              <a:rPr lang="en-US" sz="8000" dirty="0" smtClean="0"/>
              <a:t> </a:t>
            </a:r>
            <a:endParaRPr lang="en-US" sz="8000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6019800" y="2057400"/>
            <a:ext cx="685800" cy="1524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3657600" y="2286000"/>
            <a:ext cx="533400" cy="1524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8382000" y="2286000"/>
            <a:ext cx="685800" cy="14278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6454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Tumor Lysis Syndrome: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Fluids: ensure adequate hydration with </a:t>
            </a:r>
            <a:r>
              <a:rPr lang="en-US" b="1" dirty="0" smtClean="0"/>
              <a:t>at least </a:t>
            </a:r>
            <a:r>
              <a:rPr lang="en-US" dirty="0" smtClean="0"/>
              <a:t>1200m2, fluids should have bicarb and should </a:t>
            </a:r>
            <a:r>
              <a:rPr lang="en-US" b="1" dirty="0" smtClean="0"/>
              <a:t>never </a:t>
            </a:r>
            <a:r>
              <a:rPr lang="en-US" dirty="0" smtClean="0"/>
              <a:t>have K</a:t>
            </a:r>
          </a:p>
          <a:p>
            <a:r>
              <a:rPr lang="en-US" dirty="0" smtClean="0"/>
              <a:t>Labs: </a:t>
            </a:r>
          </a:p>
          <a:p>
            <a:pPr lvl="1"/>
            <a:r>
              <a:rPr lang="en-US" dirty="0" smtClean="0"/>
              <a:t>UA, q8h to q12h, depending on the tumor burden.  Goal urine pH is 7-8. </a:t>
            </a:r>
          </a:p>
          <a:p>
            <a:pPr lvl="2"/>
            <a:r>
              <a:rPr lang="en-US" dirty="0" smtClean="0"/>
              <a:t>Urine pH &lt; 7 means there is risk for precipitation of uric acid crystals.  If urine pH is &lt;7, add more bicarbonate to fluids</a:t>
            </a:r>
          </a:p>
          <a:p>
            <a:pPr lvl="2"/>
            <a:r>
              <a:rPr lang="en-US" dirty="0" smtClean="0"/>
              <a:t>Urine pH &gt; 8 means there is risk for precipitation of calcium phosphate crystals. If urine pH is &gt; 8, decrease bicarbonate in the fluids</a:t>
            </a:r>
          </a:p>
          <a:p>
            <a:pPr lvl="1"/>
            <a:r>
              <a:rPr lang="en-US" dirty="0" smtClean="0"/>
              <a:t>BMP/Mg/</a:t>
            </a:r>
            <a:r>
              <a:rPr lang="en-US" dirty="0" err="1" smtClean="0"/>
              <a:t>Phos</a:t>
            </a:r>
            <a:r>
              <a:rPr lang="en-US" dirty="0" smtClean="0"/>
              <a:t>, Uric acid, LDH (initially)-frequency of labs depends on tumor burden</a:t>
            </a:r>
          </a:p>
          <a:p>
            <a:pPr lvl="2"/>
            <a:r>
              <a:rPr lang="en-US" dirty="0" smtClean="0"/>
              <a:t>If the patient is </a:t>
            </a:r>
            <a:r>
              <a:rPr lang="en-US" dirty="0" err="1" smtClean="0"/>
              <a:t>hypocalcemic</a:t>
            </a:r>
            <a:r>
              <a:rPr lang="en-US" dirty="0" smtClean="0"/>
              <a:t> but asymptomatic, DO NOT supplement Ca.  This may cause precipitation of </a:t>
            </a:r>
            <a:r>
              <a:rPr lang="en-US" dirty="0" err="1" smtClean="0"/>
              <a:t>CaPhos</a:t>
            </a:r>
            <a:r>
              <a:rPr lang="en-US" dirty="0" smtClean="0"/>
              <a:t> crystals</a:t>
            </a:r>
          </a:p>
          <a:p>
            <a:pPr lvl="2"/>
            <a:r>
              <a:rPr lang="en-US" dirty="0" smtClean="0"/>
              <a:t>Most patients who are being monitored for TLS will be on allopurinol.  Remember, allopurinol is a xanthine oxidase inhibitor which PREVENTS the formation of uric acid.  In higher risk patients with increasing UA levels, this may not be enough.  In this case, think about </a:t>
            </a:r>
            <a:r>
              <a:rPr lang="en-US" dirty="0" err="1" smtClean="0"/>
              <a:t>rasburicase</a:t>
            </a:r>
            <a:r>
              <a:rPr lang="en-US" dirty="0" smtClean="0"/>
              <a:t>, which actually breaks down uric acid that has already formed.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9614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Spinal cord compression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Incidence: 3-5% in children with cancer</a:t>
            </a:r>
          </a:p>
          <a:p>
            <a:r>
              <a:rPr lang="en-US" dirty="0" smtClean="0"/>
              <a:t>Most commonly results from tumor involving epidural or subarachnoid space</a:t>
            </a:r>
          </a:p>
          <a:p>
            <a:r>
              <a:rPr lang="en-US" dirty="0" smtClean="0"/>
              <a:t>In pediatric patients, most commonly associated with </a:t>
            </a:r>
            <a:r>
              <a:rPr lang="en-US" dirty="0" err="1" smtClean="0"/>
              <a:t>neuroblastoma</a:t>
            </a:r>
            <a:r>
              <a:rPr lang="en-US" dirty="0" smtClean="0"/>
              <a:t>, sarcomas, NHL and germ cell tumors, but has been seen in other malignancies</a:t>
            </a:r>
          </a:p>
          <a:p>
            <a:r>
              <a:rPr lang="en-US" dirty="0" smtClean="0"/>
              <a:t>44-72% of children have persistent neurologic deficits after treatment</a:t>
            </a:r>
          </a:p>
          <a:p>
            <a:endParaRPr lang="en-US" dirty="0"/>
          </a:p>
        </p:txBody>
      </p:sp>
      <p:pic>
        <p:nvPicPr>
          <p:cNvPr id="6" name="Content Placeholder 5" descr="cord compression.pn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97" b="18597"/>
          <a:stretch>
            <a:fillRect/>
          </a:stretch>
        </p:blipFill>
        <p:spPr/>
      </p:pic>
      <p:sp>
        <p:nvSpPr>
          <p:cNvPr id="7" name="TextBox 6"/>
          <p:cNvSpPr txBox="1"/>
          <p:nvPr/>
        </p:nvSpPr>
        <p:spPr>
          <a:xfrm>
            <a:off x="4800600" y="6019800"/>
            <a:ext cx="22098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err="1"/>
              <a:t>m</a:t>
            </a:r>
            <a:r>
              <a:rPr lang="en-US" sz="900" dirty="0" err="1" smtClean="0"/>
              <a:t>eddean.luc.edu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2996941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Spinal cord compression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Clinical presentation</a:t>
            </a:r>
          </a:p>
          <a:p>
            <a:pPr lvl="1"/>
            <a:r>
              <a:rPr lang="en-US" dirty="0" smtClean="0"/>
              <a:t>Motor and sensory deficits, back pain, </a:t>
            </a:r>
            <a:r>
              <a:rPr lang="en-US" dirty="0" err="1" smtClean="0"/>
              <a:t>diplegia</a:t>
            </a:r>
            <a:r>
              <a:rPr lang="en-US" dirty="0" smtClean="0"/>
              <a:t> or quadriplegia, bowel or bladder incontinence</a:t>
            </a:r>
          </a:p>
          <a:p>
            <a:r>
              <a:rPr lang="en-US" dirty="0" smtClean="0"/>
              <a:t>Management</a:t>
            </a:r>
          </a:p>
          <a:p>
            <a:pPr lvl="1"/>
            <a:r>
              <a:rPr lang="en-US" dirty="0" smtClean="0"/>
              <a:t>Immediate administration of dexamethasone (1 to 2 mg/kg, followed by 0.25 mg/kg every 6 hours)</a:t>
            </a:r>
          </a:p>
          <a:p>
            <a:pPr lvl="1"/>
            <a:r>
              <a:rPr lang="en-US" dirty="0" smtClean="0"/>
              <a:t>Following administration of steroids, emergent MRI should be performed</a:t>
            </a:r>
          </a:p>
          <a:p>
            <a:pPr lvl="1"/>
            <a:r>
              <a:rPr lang="en-US" dirty="0" smtClean="0"/>
              <a:t>Additional treatments can include laminectomy, radiation, or chemotherapy; approach depends on type of malignancy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6610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042276" cy="654424"/>
          </a:xfrm>
        </p:spPr>
        <p:txBody>
          <a:bodyPr/>
          <a:lstStyle/>
          <a:p>
            <a:r>
              <a:rPr lang="en-US" sz="3600" dirty="0" smtClean="0"/>
              <a:t>References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143000"/>
            <a:ext cx="8042276" cy="4800601"/>
          </a:xfrm>
        </p:spPr>
        <p:txBody>
          <a:bodyPr>
            <a:normAutofit lnSpcReduction="10000"/>
          </a:bodyPr>
          <a:lstStyle/>
          <a:p>
            <a:r>
              <a:rPr lang="en-US" sz="1600" dirty="0" err="1" smtClean="0"/>
              <a:t>Freifeld</a:t>
            </a:r>
            <a:r>
              <a:rPr lang="en-US" sz="1600" dirty="0" smtClean="0"/>
              <a:t>, AG et al. “Clinical Practice Guideline for the Use of Antimicrobial Agents in Neutropenic Patients with Cancer: 2010 Update by the Infectious Diseases Society of America”.  CID (2011): 52(4): e56-e93.</a:t>
            </a:r>
          </a:p>
          <a:p>
            <a:r>
              <a:rPr lang="en-US" sz="1600" dirty="0" err="1" smtClean="0"/>
              <a:t>Ganzel</a:t>
            </a:r>
            <a:r>
              <a:rPr lang="en-US" sz="1600" dirty="0" smtClean="0"/>
              <a:t>, C et al. “</a:t>
            </a:r>
            <a:r>
              <a:rPr lang="en-US" sz="1600" dirty="0" err="1" smtClean="0"/>
              <a:t>Hyperleukocytosis</a:t>
            </a:r>
            <a:r>
              <a:rPr lang="en-US" sz="1600" dirty="0" smtClean="0"/>
              <a:t>, </a:t>
            </a:r>
            <a:r>
              <a:rPr lang="en-US" sz="1600" dirty="0" err="1" smtClean="0"/>
              <a:t>leukostasis</a:t>
            </a:r>
            <a:r>
              <a:rPr lang="en-US" sz="1600" dirty="0" smtClean="0"/>
              <a:t> and </a:t>
            </a:r>
            <a:r>
              <a:rPr lang="en-US" sz="1600" dirty="0" err="1" smtClean="0"/>
              <a:t>leukapheresis</a:t>
            </a:r>
            <a:r>
              <a:rPr lang="en-US" sz="1600" dirty="0" smtClean="0"/>
              <a:t>: Practice management”. Blood Reviews (2012) 26, 117-122.</a:t>
            </a:r>
          </a:p>
          <a:p>
            <a:r>
              <a:rPr lang="en-US" sz="1600" dirty="0" smtClean="0"/>
              <a:t>Henry, M. and Sung, L. “Supportive Care in Pediatric Oncology: Oncologic Emergencies and Management of Fever and Neutropenia”. Pediatr Clin N Am (2015) 62, 27-46.</a:t>
            </a:r>
          </a:p>
          <a:p>
            <a:r>
              <a:rPr lang="en-US" sz="1600" dirty="0" err="1"/>
              <a:t>Lerman</a:t>
            </a:r>
            <a:r>
              <a:rPr lang="en-US" sz="1600" dirty="0"/>
              <a:t>, J. “Anterior </a:t>
            </a:r>
            <a:r>
              <a:rPr lang="en-US" sz="1600" dirty="0" err="1"/>
              <a:t>Mediastinal</a:t>
            </a:r>
            <a:r>
              <a:rPr lang="en-US" sz="1600" dirty="0"/>
              <a:t> Masses in Children”. Seminars in Anesthesia, Perioperative Medicine and Pain (2007) 26, 133-</a:t>
            </a:r>
            <a:r>
              <a:rPr lang="en-US" sz="1600"/>
              <a:t>140</a:t>
            </a:r>
            <a:r>
              <a:rPr lang="en-US" sz="1600" smtClean="0"/>
              <a:t>.</a:t>
            </a:r>
            <a:endParaRPr lang="en-US" sz="1600" dirty="0" smtClean="0"/>
          </a:p>
          <a:p>
            <a:r>
              <a:rPr lang="en-US" sz="1600" dirty="0" smtClean="0"/>
              <a:t>“Pediatric Febrile Neutropenia Clinical Pathway”. University of Chicago Medicine, Comer Children’s Hospital. </a:t>
            </a:r>
          </a:p>
          <a:p>
            <a:r>
              <a:rPr lang="en-US" sz="1600" dirty="0"/>
              <a:t>Seth, </a:t>
            </a:r>
            <a:r>
              <a:rPr lang="en-US" sz="1600" dirty="0" err="1"/>
              <a:t>Rachna</a:t>
            </a:r>
            <a:r>
              <a:rPr lang="en-US" sz="1600" dirty="0"/>
              <a:t>, and </a:t>
            </a:r>
            <a:r>
              <a:rPr lang="en-US" sz="1600" dirty="0" err="1"/>
              <a:t>Abdus</a:t>
            </a:r>
            <a:r>
              <a:rPr lang="en-US" sz="1600" dirty="0"/>
              <a:t> Sami </a:t>
            </a:r>
            <a:r>
              <a:rPr lang="en-US" sz="1600" dirty="0" err="1"/>
              <a:t>Bhat</a:t>
            </a:r>
            <a:r>
              <a:rPr lang="en-US" sz="1600" dirty="0"/>
              <a:t>. "Management of Common Oncologic Emergencies." Indian J Pediatr The Indian Journal of Pediatrics (2011): 709-17. Print. </a:t>
            </a:r>
          </a:p>
          <a:p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13312199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5578</TotalTime>
  <Words>2103</Words>
  <Application>Microsoft Office PowerPoint</Application>
  <PresentationFormat>On-screen Show (4:3)</PresentationFormat>
  <Paragraphs>165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Breeze</vt:lpstr>
      <vt:lpstr>Oncologic Emergencies</vt:lpstr>
      <vt:lpstr>Fever and Neutropenia: Background and Definition</vt:lpstr>
      <vt:lpstr>History and Physical Exam of  Febrile Neutropenic Patient </vt:lpstr>
      <vt:lpstr>Work-up and Management of Fever and Neutropenia </vt:lpstr>
      <vt:lpstr>Antimicrobial Therapy for F&amp;N</vt:lpstr>
      <vt:lpstr>Management of F&amp;N on the floor: When can we stop antimicrobials?</vt:lpstr>
      <vt:lpstr>Typhlitis</vt:lpstr>
      <vt:lpstr>Typhlitis (cont.)</vt:lpstr>
      <vt:lpstr>Anterior mediastinal mass</vt:lpstr>
      <vt:lpstr>Anterior mediastinal mass: Clinical Presentation</vt:lpstr>
      <vt:lpstr>Anterior mediastinal mass: diagnosis</vt:lpstr>
      <vt:lpstr>Anterior mediastinal mass: management</vt:lpstr>
      <vt:lpstr>Superior Vena Cava Syndrome</vt:lpstr>
      <vt:lpstr>SVC Syndrome (cont.)</vt:lpstr>
      <vt:lpstr>Superior Mediastinal Syndrome</vt:lpstr>
      <vt:lpstr>Hyperleukocytosis</vt:lpstr>
      <vt:lpstr>Leukostasis</vt:lpstr>
      <vt:lpstr>Tumor Lysis Syndrome</vt:lpstr>
      <vt:lpstr>Tumor Lysis Syndrome: Management</vt:lpstr>
      <vt:lpstr>Spinal cord compression</vt:lpstr>
      <vt:lpstr>Spinal cord compression</vt:lpstr>
      <vt:lpstr>References </vt:lpstr>
    </vt:vector>
  </TitlesOfParts>
  <Company>The University of Chicago Medical Center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Oncologic Emergencies</dc:title>
  <dc:creator>Longo, Mary [UCH]</dc:creator>
  <cp:lastModifiedBy>Wessel, Kristin [UCH]</cp:lastModifiedBy>
  <cp:revision>86</cp:revision>
  <dcterms:created xsi:type="dcterms:W3CDTF">2015-05-24T11:54:13Z</dcterms:created>
  <dcterms:modified xsi:type="dcterms:W3CDTF">2016-08-29T01:42:45Z</dcterms:modified>
</cp:coreProperties>
</file>