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6" r:id="rId4"/>
    <p:sldId id="268" r:id="rId5"/>
    <p:sldId id="275" r:id="rId6"/>
    <p:sldId id="278" r:id="rId7"/>
    <p:sldId id="273" r:id="rId8"/>
    <p:sldId id="274" r:id="rId9"/>
    <p:sldId id="276" r:id="rId10"/>
    <p:sldId id="277" r:id="rId11"/>
    <p:sldId id="269" r:id="rId12"/>
    <p:sldId id="258" r:id="rId13"/>
    <p:sldId id="270" r:id="rId14"/>
    <p:sldId id="260" r:id="rId15"/>
    <p:sldId id="261" r:id="rId16"/>
    <p:sldId id="271" r:id="rId17"/>
    <p:sldId id="262" r:id="rId18"/>
    <p:sldId id="272" r:id="rId19"/>
    <p:sldId id="263" r:id="rId20"/>
    <p:sldId id="264" r:id="rId21"/>
    <p:sldId id="265" r:id="rId22"/>
    <p:sldId id="267" r:id="rId23"/>
    <p:sldId id="25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17" autoAdjust="0"/>
    <p:restoredTop sz="94660"/>
  </p:normalViewPr>
  <p:slideViewPr>
    <p:cSldViewPr>
      <p:cViewPr>
        <p:scale>
          <a:sx n="114" d="100"/>
          <a:sy n="114" d="100"/>
        </p:scale>
        <p:origin x="-72" y="19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EF59B2E-1814-49D8-9A31-9921F1B566ED}" type="datetimeFigureOut">
              <a:rPr lang="en-US" smtClean="0"/>
              <a:t>8/28/2016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65B0A38-76BC-4B3F-B64F-27C2CB4FA38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EF59B2E-1814-49D8-9A31-9921F1B566ED}" type="datetimeFigureOut">
              <a:rPr lang="en-US" smtClean="0"/>
              <a:t>8/28/2016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65B0A38-76BC-4B3F-B64F-27C2CB4FA382}"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EF59B2E-1814-49D8-9A31-9921F1B566ED}" type="datetimeFigureOut">
              <a:rPr lang="en-US" smtClean="0"/>
              <a:t>8/28/2016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65B0A38-76BC-4B3F-B64F-27C2CB4FA382}"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EF59B2E-1814-49D8-9A31-9921F1B566ED}" type="datetimeFigureOut">
              <a:rPr lang="en-US" smtClean="0"/>
              <a:t>8/28/2016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65B0A38-76BC-4B3F-B64F-27C2CB4FA382}"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EF59B2E-1814-49D8-9A31-9921F1B566ED}" type="datetimeFigureOut">
              <a:rPr lang="en-US" smtClean="0"/>
              <a:t>8/28/2016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65B0A38-76BC-4B3F-B64F-27C2CB4FA38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9EF59B2E-1814-49D8-9A31-9921F1B566ED}" type="datetimeFigureOut">
              <a:rPr lang="en-US" smtClean="0"/>
              <a:t>8/28/2016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65B0A38-76BC-4B3F-B64F-27C2CB4FA382}"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EF59B2E-1814-49D8-9A31-9921F1B566ED}" type="datetimeFigureOut">
              <a:rPr lang="en-US" smtClean="0"/>
              <a:t>8/28/2016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65B0A38-76BC-4B3F-B64F-27C2CB4FA38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9EF59B2E-1814-49D8-9A31-9921F1B566ED}" type="datetimeFigureOut">
              <a:rPr lang="en-US" smtClean="0"/>
              <a:t>8/28/2016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65B0A38-76BC-4B3F-B64F-27C2CB4FA38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EF59B2E-1814-49D8-9A31-9921F1B566ED}" type="datetimeFigureOut">
              <a:rPr lang="en-US" smtClean="0"/>
              <a:t>8/28/2016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65B0A38-76BC-4B3F-B64F-27C2CB4FA382}"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EF59B2E-1814-49D8-9A31-9921F1B566ED}" type="datetimeFigureOut">
              <a:rPr lang="en-US" smtClean="0"/>
              <a:t>8/28/2016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65B0A38-76BC-4B3F-B64F-27C2CB4FA38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EF59B2E-1814-49D8-9A31-9921F1B566ED}" type="datetimeFigureOut">
              <a:rPr lang="en-US" smtClean="0"/>
              <a:t>8/28/2016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65B0A38-76BC-4B3F-B64F-27C2CB4FA38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EF59B2E-1814-49D8-9A31-9921F1B566ED}" type="datetimeFigureOut">
              <a:rPr lang="en-US" smtClean="0"/>
              <a:t>8/28/2016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65B0A38-76BC-4B3F-B64F-27C2CB4FA38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1470025"/>
          </a:xfrm>
        </p:spPr>
        <p:txBody>
          <a:bodyPr/>
          <a:lstStyle/>
          <a:p>
            <a:r>
              <a:rPr lang="en-US" dirty="0" smtClean="0"/>
              <a:t>Sickle Cell Emergencies </a:t>
            </a:r>
            <a:endParaRPr lang="en-US" dirty="0"/>
          </a:p>
        </p:txBody>
      </p:sp>
      <p:sp>
        <p:nvSpPr>
          <p:cNvPr id="3" name="Subtitle 2"/>
          <p:cNvSpPr>
            <a:spLocks noGrp="1"/>
          </p:cNvSpPr>
          <p:nvPr>
            <p:ph type="subTitle" idx="1"/>
          </p:nvPr>
        </p:nvSpPr>
        <p:spPr>
          <a:xfrm>
            <a:off x="685800" y="4114800"/>
            <a:ext cx="7772400" cy="1199704"/>
          </a:xfrm>
        </p:spPr>
        <p:txBody>
          <a:bodyPr>
            <a:normAutofit fontScale="92500" lnSpcReduction="20000"/>
          </a:bodyPr>
          <a:lstStyle/>
          <a:p>
            <a:r>
              <a:rPr lang="en-US" dirty="0" smtClean="0"/>
              <a:t> Mimi Boren, MD and Kristin Wessel, MD</a:t>
            </a:r>
          </a:p>
          <a:p>
            <a:r>
              <a:rPr lang="en-US" dirty="0" smtClean="0"/>
              <a:t>Comer Children’s Hospital</a:t>
            </a:r>
          </a:p>
          <a:p>
            <a:r>
              <a:rPr lang="en-US" dirty="0" smtClean="0"/>
              <a:t> </a:t>
            </a:r>
            <a:endParaRPr lang="en-US" dirty="0"/>
          </a:p>
        </p:txBody>
      </p:sp>
    </p:spTree>
    <p:extLst>
      <p:ext uri="{BB962C8B-B14F-4D97-AF65-F5344CB8AC3E}">
        <p14:creationId xmlns:p14="http://schemas.microsoft.com/office/powerpoint/2010/main" val="1172200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r>
              <a:rPr lang="en-US" sz="2000" b="1" dirty="0" smtClean="0"/>
              <a:t>1.) What important preventative measure should be ordered for all patients who are in the hospital with VOC in order to prevent the development of ACS?</a:t>
            </a:r>
          </a:p>
          <a:p>
            <a:pPr marL="109728" indent="0">
              <a:buNone/>
            </a:pPr>
            <a:r>
              <a:rPr lang="en-US" sz="1600" dirty="0" smtClean="0"/>
              <a:t>a.) place on O2 to maintain </a:t>
            </a:r>
            <a:r>
              <a:rPr lang="en-US" sz="1600" dirty="0" err="1" smtClean="0"/>
              <a:t>sats</a:t>
            </a:r>
            <a:r>
              <a:rPr lang="en-US" sz="1600" dirty="0" smtClean="0"/>
              <a:t> &gt;95%</a:t>
            </a:r>
          </a:p>
          <a:p>
            <a:pPr marL="109728" indent="0">
              <a:buNone/>
            </a:pPr>
            <a:r>
              <a:rPr lang="en-US" sz="1600" dirty="0" smtClean="0"/>
              <a:t>b.) elevate head of bed </a:t>
            </a:r>
          </a:p>
          <a:p>
            <a:pPr marL="109728" indent="0">
              <a:buNone/>
            </a:pPr>
            <a:r>
              <a:rPr lang="en-US" sz="1600" dirty="0" smtClean="0"/>
              <a:t>c.) incentive </a:t>
            </a:r>
            <a:r>
              <a:rPr lang="en-US" sz="1600" dirty="0" err="1" smtClean="0"/>
              <a:t>spirometry</a:t>
            </a:r>
            <a:r>
              <a:rPr lang="en-US" sz="1600" dirty="0" smtClean="0"/>
              <a:t> q 2</a:t>
            </a:r>
          </a:p>
          <a:p>
            <a:pPr marL="109728" indent="0">
              <a:buNone/>
            </a:pPr>
            <a:r>
              <a:rPr lang="en-US" sz="1600" dirty="0" smtClean="0"/>
              <a:t>d.) lower extremity compression stockings </a:t>
            </a:r>
          </a:p>
          <a:p>
            <a:pPr marL="109728" indent="0">
              <a:buNone/>
            </a:pPr>
            <a:endParaRPr lang="en-US" sz="1600" dirty="0"/>
          </a:p>
          <a:p>
            <a:pPr marL="109728" indent="0">
              <a:buNone/>
            </a:pPr>
            <a:r>
              <a:rPr lang="en-US" sz="2000" b="1" dirty="0" smtClean="0"/>
              <a:t>2.) Which of the following is a potential long term side effect of priapism?</a:t>
            </a:r>
          </a:p>
          <a:p>
            <a:pPr marL="109728" indent="0">
              <a:buNone/>
            </a:pPr>
            <a:r>
              <a:rPr lang="en-US" sz="1600" dirty="0" smtClean="0"/>
              <a:t>a.) daily penile pain</a:t>
            </a:r>
          </a:p>
          <a:p>
            <a:pPr marL="109728" indent="0">
              <a:buNone/>
            </a:pPr>
            <a:r>
              <a:rPr lang="en-US" sz="1600" dirty="0" smtClean="0"/>
              <a:t>b.) erectile dysfunction</a:t>
            </a:r>
          </a:p>
          <a:p>
            <a:pPr marL="109728" indent="0">
              <a:buNone/>
            </a:pPr>
            <a:r>
              <a:rPr lang="en-US" sz="1600" dirty="0" smtClean="0"/>
              <a:t>c.) urinary frequency</a:t>
            </a:r>
          </a:p>
          <a:p>
            <a:pPr marL="109728" indent="0">
              <a:buNone/>
            </a:pPr>
            <a:r>
              <a:rPr lang="en-US" sz="1600" dirty="0" smtClean="0"/>
              <a:t>d.) discoloration of skin on penis</a:t>
            </a:r>
          </a:p>
          <a:p>
            <a:pPr marL="109728" indent="0">
              <a:buNone/>
            </a:pPr>
            <a:endParaRPr lang="en-US" sz="1600" dirty="0"/>
          </a:p>
          <a:p>
            <a:pPr marL="109728" indent="0">
              <a:buNone/>
            </a:pPr>
            <a:endParaRPr lang="en-US" sz="1600" dirty="0" smtClean="0"/>
          </a:p>
          <a:p>
            <a:endParaRPr lang="en-US" dirty="0"/>
          </a:p>
          <a:p>
            <a:endParaRPr lang="en-US" dirty="0"/>
          </a:p>
        </p:txBody>
      </p:sp>
      <p:sp>
        <p:nvSpPr>
          <p:cNvPr id="3" name="Title 2"/>
          <p:cNvSpPr>
            <a:spLocks noGrp="1"/>
          </p:cNvSpPr>
          <p:nvPr>
            <p:ph type="title"/>
          </p:nvPr>
        </p:nvSpPr>
        <p:spPr/>
        <p:txBody>
          <a:bodyPr/>
          <a:lstStyle/>
          <a:p>
            <a:r>
              <a:rPr lang="en-US" dirty="0" smtClean="0"/>
              <a:t>Pretest </a:t>
            </a:r>
            <a:endParaRPr lang="en-US" dirty="0"/>
          </a:p>
        </p:txBody>
      </p:sp>
    </p:spTree>
    <p:extLst>
      <p:ext uri="{BB962C8B-B14F-4D97-AF65-F5344CB8AC3E}">
        <p14:creationId xmlns:p14="http://schemas.microsoft.com/office/powerpoint/2010/main" val="515251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626291"/>
          </a:xfrm>
        </p:spPr>
        <p:txBody>
          <a:bodyPr>
            <a:normAutofit/>
          </a:bodyPr>
          <a:lstStyle/>
          <a:p>
            <a:pPr marL="109728" indent="0">
              <a:buNone/>
            </a:pPr>
            <a:r>
              <a:rPr lang="en-US" sz="2000" b="1" dirty="0" smtClean="0"/>
              <a:t>3.) Why should all parents of SCD patients be taught shortly after birth to palpate their child’s spleen?</a:t>
            </a:r>
          </a:p>
          <a:p>
            <a:pPr marL="109728" indent="0">
              <a:buNone/>
            </a:pPr>
            <a:r>
              <a:rPr lang="en-US" sz="1600" dirty="0" smtClean="0"/>
              <a:t>a.) to recognize when his or her spleen is auto-infarcted</a:t>
            </a:r>
          </a:p>
          <a:p>
            <a:pPr marL="109728" indent="0">
              <a:buNone/>
            </a:pPr>
            <a:r>
              <a:rPr lang="en-US" sz="1600" dirty="0" smtClean="0"/>
              <a:t>b.) to recognize when his or her spleen is enlarging and he or she may be at risk for splenic sequestration</a:t>
            </a:r>
          </a:p>
          <a:p>
            <a:pPr marL="109728" indent="0">
              <a:buNone/>
            </a:pPr>
            <a:r>
              <a:rPr lang="en-US" sz="1600" dirty="0" smtClean="0"/>
              <a:t>c.) to recognize when he or she has a sign of malignancy</a:t>
            </a:r>
          </a:p>
          <a:p>
            <a:pPr marL="109728" indent="0">
              <a:buNone/>
            </a:pPr>
            <a:r>
              <a:rPr lang="en-US" sz="1600" dirty="0" smtClean="0"/>
              <a:t>d.) to recognize when their child is at risk for invasive bacteremia from an encapsulated organism</a:t>
            </a:r>
          </a:p>
          <a:p>
            <a:pPr marL="109728" indent="0">
              <a:buNone/>
            </a:pPr>
            <a:endParaRPr lang="en-US" sz="2000" dirty="0"/>
          </a:p>
          <a:p>
            <a:pPr marL="109728" indent="0">
              <a:buNone/>
            </a:pPr>
            <a:r>
              <a:rPr lang="en-US" sz="2000" b="1" dirty="0" smtClean="0"/>
              <a:t>4.) Which 2 imaging studies should you order for a patient with an acute stroke?</a:t>
            </a:r>
          </a:p>
          <a:p>
            <a:pPr marL="109728" indent="0">
              <a:buNone/>
            </a:pPr>
            <a:r>
              <a:rPr lang="en-US" sz="1600" dirty="0" smtClean="0"/>
              <a:t>a.) MRI brain and CT angiogram head</a:t>
            </a:r>
          </a:p>
          <a:p>
            <a:pPr marL="109728" indent="0">
              <a:buNone/>
            </a:pPr>
            <a:r>
              <a:rPr lang="en-US" sz="1600" dirty="0" smtClean="0"/>
              <a:t>b.) Stat head CT and CT angiogram head and neck</a:t>
            </a:r>
          </a:p>
          <a:p>
            <a:pPr marL="109728" indent="0">
              <a:buNone/>
            </a:pPr>
            <a:r>
              <a:rPr lang="en-US" sz="1600" dirty="0" smtClean="0"/>
              <a:t>c.) MRI head and neck and echocardiogram</a:t>
            </a:r>
          </a:p>
          <a:p>
            <a:pPr marL="109728" indent="0">
              <a:buNone/>
            </a:pPr>
            <a:r>
              <a:rPr lang="en-US" sz="1600" dirty="0" smtClean="0"/>
              <a:t>d.) Chest x-ray and head CT</a:t>
            </a:r>
          </a:p>
          <a:p>
            <a:pPr marL="109728" indent="0">
              <a:buNone/>
            </a:pPr>
            <a:endParaRPr lang="en-US" sz="1600" dirty="0"/>
          </a:p>
          <a:p>
            <a:pPr marL="109728" indent="0">
              <a:buNone/>
            </a:pPr>
            <a:endParaRPr lang="en-US" sz="1600" dirty="0"/>
          </a:p>
        </p:txBody>
      </p:sp>
    </p:spTree>
    <p:extLst>
      <p:ext uri="{BB962C8B-B14F-4D97-AF65-F5344CB8AC3E}">
        <p14:creationId xmlns:p14="http://schemas.microsoft.com/office/powerpoint/2010/main" val="881572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626291"/>
          </a:xfrm>
        </p:spPr>
        <p:txBody>
          <a:bodyPr/>
          <a:lstStyle/>
          <a:p>
            <a:pPr marL="109728" indent="0">
              <a:buNone/>
            </a:pPr>
            <a:r>
              <a:rPr lang="en-US" sz="2000" dirty="0" smtClean="0"/>
              <a:t>5.) When are patients with SCD most at risk for splenic sequestration?</a:t>
            </a:r>
          </a:p>
          <a:p>
            <a:pPr marL="109728" indent="0">
              <a:buNone/>
            </a:pPr>
            <a:r>
              <a:rPr lang="en-US" sz="1600" dirty="0" smtClean="0"/>
              <a:t>a.) Within the first 10 years of life </a:t>
            </a:r>
          </a:p>
          <a:p>
            <a:pPr marL="109728" indent="0">
              <a:buNone/>
            </a:pPr>
            <a:r>
              <a:rPr lang="en-US" sz="1600" dirty="0" smtClean="0"/>
              <a:t>b.) before age 2</a:t>
            </a:r>
          </a:p>
          <a:p>
            <a:pPr marL="109728" indent="0">
              <a:buNone/>
            </a:pPr>
            <a:r>
              <a:rPr lang="en-US" sz="1600" dirty="0" smtClean="0"/>
              <a:t>c.) between ages 2 and 12</a:t>
            </a:r>
          </a:p>
          <a:p>
            <a:pPr marL="109728" indent="0">
              <a:buNone/>
            </a:pPr>
            <a:r>
              <a:rPr lang="en-US" sz="1600" dirty="0" smtClean="0"/>
              <a:t>d.) When they present with dactylitis </a:t>
            </a:r>
          </a:p>
          <a:p>
            <a:pPr marL="109728" indent="0">
              <a:buNone/>
            </a:pPr>
            <a:endParaRPr lang="en-US" sz="1600" dirty="0" smtClean="0"/>
          </a:p>
          <a:p>
            <a:pPr marL="109728" indent="0">
              <a:buNone/>
            </a:pPr>
            <a:endParaRPr lang="en-US" dirty="0"/>
          </a:p>
        </p:txBody>
      </p:sp>
    </p:spTree>
    <p:extLst>
      <p:ext uri="{BB962C8B-B14F-4D97-AF65-F5344CB8AC3E}">
        <p14:creationId xmlns:p14="http://schemas.microsoft.com/office/powerpoint/2010/main" val="383335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Reduced or absent splenic function predisposes patients with SCA to severe bacterial infection, particularly with encapsulated organisms</a:t>
            </a:r>
          </a:p>
          <a:p>
            <a:r>
              <a:rPr lang="en-US" dirty="0" smtClean="0"/>
              <a:t>High risk of septicemia and meningitis secondary to </a:t>
            </a:r>
            <a:r>
              <a:rPr lang="en-US" i="1" dirty="0" smtClean="0"/>
              <a:t>Streptococcus </a:t>
            </a:r>
            <a:r>
              <a:rPr lang="en-US" i="1" dirty="0" err="1" smtClean="0"/>
              <a:t>pneumoniae</a:t>
            </a:r>
            <a:endParaRPr lang="en-US" i="1" dirty="0" smtClean="0"/>
          </a:p>
          <a:p>
            <a:r>
              <a:rPr lang="en-US" dirty="0" smtClean="0"/>
              <a:t>Increased risk of gram-negative enteric infections involving urinary tract, </a:t>
            </a:r>
            <a:r>
              <a:rPr lang="en-US" dirty="0" err="1" smtClean="0"/>
              <a:t>hepatobiliary</a:t>
            </a:r>
            <a:r>
              <a:rPr lang="en-US" dirty="0" smtClean="0"/>
              <a:t> system or bones</a:t>
            </a:r>
          </a:p>
          <a:p>
            <a:r>
              <a:rPr lang="en-US" dirty="0" smtClean="0"/>
              <a:t>In SCD patient with fever, consider:</a:t>
            </a:r>
          </a:p>
          <a:p>
            <a:pPr lvl="1"/>
            <a:r>
              <a:rPr lang="en-US" dirty="0" smtClean="0"/>
              <a:t>Acute chest syndrome</a:t>
            </a:r>
          </a:p>
          <a:p>
            <a:pPr lvl="1"/>
            <a:r>
              <a:rPr lang="en-US" dirty="0" smtClean="0"/>
              <a:t>Bacteremia/meningitis</a:t>
            </a:r>
          </a:p>
          <a:p>
            <a:pPr lvl="1"/>
            <a:r>
              <a:rPr lang="en-US" dirty="0" smtClean="0"/>
              <a:t>Osteomyelitis (</a:t>
            </a:r>
            <a:r>
              <a:rPr lang="en-US" i="1" dirty="0" smtClean="0"/>
              <a:t>Staphylococcus </a:t>
            </a:r>
            <a:r>
              <a:rPr lang="en-US" i="1" dirty="0" err="1" smtClean="0"/>
              <a:t>aureus</a:t>
            </a:r>
            <a:r>
              <a:rPr lang="en-US" i="1" dirty="0" smtClean="0"/>
              <a:t> </a:t>
            </a:r>
            <a:r>
              <a:rPr lang="en-US" dirty="0" smtClean="0"/>
              <a:t>or </a:t>
            </a:r>
            <a:r>
              <a:rPr lang="en-US" i="1" dirty="0" smtClean="0"/>
              <a:t>Salmonella)</a:t>
            </a:r>
            <a:endParaRPr lang="en-US" dirty="0" smtClean="0"/>
          </a:p>
          <a:p>
            <a:pPr lvl="1"/>
            <a:r>
              <a:rPr lang="en-US" dirty="0" smtClean="0"/>
              <a:t>Aplastic crisis</a:t>
            </a:r>
          </a:p>
          <a:p>
            <a:pPr lvl="1"/>
            <a:endParaRPr lang="en-US" dirty="0" smtClean="0"/>
          </a:p>
        </p:txBody>
      </p:sp>
      <p:sp>
        <p:nvSpPr>
          <p:cNvPr id="3" name="Title 2"/>
          <p:cNvSpPr>
            <a:spLocks noGrp="1"/>
          </p:cNvSpPr>
          <p:nvPr>
            <p:ph type="title"/>
          </p:nvPr>
        </p:nvSpPr>
        <p:spPr/>
        <p:txBody>
          <a:bodyPr/>
          <a:lstStyle/>
          <a:p>
            <a:r>
              <a:rPr lang="en-US" dirty="0" smtClean="0"/>
              <a:t>Fever</a:t>
            </a:r>
            <a:endParaRPr lang="en-US" dirty="0"/>
          </a:p>
        </p:txBody>
      </p:sp>
    </p:spTree>
    <p:extLst>
      <p:ext uri="{BB962C8B-B14F-4D97-AF65-F5344CB8AC3E}">
        <p14:creationId xmlns:p14="http://schemas.microsoft.com/office/powerpoint/2010/main" val="1078524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For temperature 38.5 or higher, obtain the following labs: CBC/diff, </a:t>
            </a:r>
            <a:r>
              <a:rPr lang="en-US" b="1" dirty="0" smtClean="0"/>
              <a:t>reticulocyte count</a:t>
            </a:r>
            <a:r>
              <a:rPr lang="en-US" dirty="0" smtClean="0"/>
              <a:t>, blood culture and urine culture if UTI suspected</a:t>
            </a:r>
          </a:p>
          <a:p>
            <a:r>
              <a:rPr lang="en-US" dirty="0" smtClean="0"/>
              <a:t>Promptly administer parenteral antibiotic with coverage for </a:t>
            </a:r>
            <a:r>
              <a:rPr lang="en-US" i="1" dirty="0" smtClean="0"/>
              <a:t>Streptococcus </a:t>
            </a:r>
            <a:r>
              <a:rPr lang="en-US" i="1" dirty="0" err="1" smtClean="0"/>
              <a:t>pneumoniae</a:t>
            </a:r>
            <a:endParaRPr lang="en-US" i="1" dirty="0" smtClean="0"/>
          </a:p>
          <a:p>
            <a:r>
              <a:rPr lang="en-US" dirty="0" smtClean="0"/>
              <a:t>Well-appearing children may be managed as outpatients with close follow-up and oral antibiotics</a:t>
            </a:r>
          </a:p>
          <a:p>
            <a:r>
              <a:rPr lang="en-US" dirty="0" smtClean="0"/>
              <a:t>Children who are ill-appearing or with temperature to 39.5 or higher should be admitted for parenteral antibiotics</a:t>
            </a:r>
          </a:p>
          <a:p>
            <a:r>
              <a:rPr lang="en-US" dirty="0" smtClean="0"/>
              <a:t>Obtain CXR for patients with cough, tachypnea, hypoxia, or adventitious lung sounds</a:t>
            </a:r>
          </a:p>
          <a:p>
            <a:r>
              <a:rPr lang="en-US" dirty="0" smtClean="0"/>
              <a:t>Consider osteomyelitis in setting of bony tenderness, erythema or swelling</a:t>
            </a:r>
            <a:endParaRPr lang="en-US" dirty="0"/>
          </a:p>
        </p:txBody>
      </p:sp>
      <p:sp>
        <p:nvSpPr>
          <p:cNvPr id="3" name="Title 2"/>
          <p:cNvSpPr>
            <a:spLocks noGrp="1"/>
          </p:cNvSpPr>
          <p:nvPr>
            <p:ph type="title"/>
          </p:nvPr>
        </p:nvSpPr>
        <p:spPr/>
        <p:txBody>
          <a:bodyPr/>
          <a:lstStyle/>
          <a:p>
            <a:r>
              <a:rPr lang="en-US" dirty="0" smtClean="0"/>
              <a:t>Management of fever in SCD</a:t>
            </a:r>
            <a:endParaRPr lang="en-US" dirty="0"/>
          </a:p>
        </p:txBody>
      </p:sp>
    </p:spTree>
    <p:extLst>
      <p:ext uri="{BB962C8B-B14F-4D97-AF65-F5344CB8AC3E}">
        <p14:creationId xmlns:p14="http://schemas.microsoft.com/office/powerpoint/2010/main" val="3669193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Temporary cessation of red cell production causing acute drop in </a:t>
            </a:r>
            <a:r>
              <a:rPr lang="en-US" dirty="0" err="1" smtClean="0"/>
              <a:t>Hgb</a:t>
            </a:r>
            <a:endParaRPr lang="en-US" dirty="0" smtClean="0"/>
          </a:p>
          <a:p>
            <a:r>
              <a:rPr lang="en-US" dirty="0" smtClean="0"/>
              <a:t>Associated with Parvovirus B19, which infects red cell precursors in the bone marrow</a:t>
            </a:r>
          </a:p>
          <a:p>
            <a:r>
              <a:rPr lang="en-US" dirty="0" smtClean="0"/>
              <a:t>Because of reduced RBC survival time in SCD, these patients are especially vulnerable to bone marrow suppression</a:t>
            </a:r>
          </a:p>
          <a:p>
            <a:r>
              <a:rPr lang="en-US" dirty="0" smtClean="0"/>
              <a:t>Clinical presentation: lethargy, fever, pallor, tachycardia, can present in heart failure</a:t>
            </a:r>
          </a:p>
          <a:p>
            <a:r>
              <a:rPr lang="en-US" dirty="0" smtClean="0"/>
              <a:t>Labs: </a:t>
            </a:r>
            <a:r>
              <a:rPr lang="en-US" dirty="0" err="1" smtClean="0"/>
              <a:t>Hgb</a:t>
            </a:r>
            <a:r>
              <a:rPr lang="en-US" dirty="0" smtClean="0"/>
              <a:t> typically 3-6 g/</a:t>
            </a:r>
            <a:r>
              <a:rPr lang="en-US" dirty="0" err="1" smtClean="0"/>
              <a:t>dL</a:t>
            </a:r>
            <a:r>
              <a:rPr lang="en-US" dirty="0" smtClean="0"/>
              <a:t>, reticulocyte count reduced or zero</a:t>
            </a:r>
          </a:p>
          <a:p>
            <a:r>
              <a:rPr lang="en-US" dirty="0" smtClean="0"/>
              <a:t>Management: </a:t>
            </a:r>
            <a:r>
              <a:rPr lang="en-US" dirty="0" err="1" smtClean="0"/>
              <a:t>pRBC</a:t>
            </a:r>
            <a:r>
              <a:rPr lang="en-US" dirty="0" smtClean="0"/>
              <a:t> transfusion to restore </a:t>
            </a:r>
            <a:r>
              <a:rPr lang="en-US" dirty="0" err="1" smtClean="0"/>
              <a:t>Hgb</a:t>
            </a:r>
            <a:r>
              <a:rPr lang="en-US" dirty="0" smtClean="0"/>
              <a:t> to safe level, isolation, supportive care until reticulocyte count recovers</a:t>
            </a:r>
            <a:endParaRPr lang="en-US" dirty="0"/>
          </a:p>
        </p:txBody>
      </p:sp>
      <p:sp>
        <p:nvSpPr>
          <p:cNvPr id="3" name="Title 2"/>
          <p:cNvSpPr>
            <a:spLocks noGrp="1"/>
          </p:cNvSpPr>
          <p:nvPr>
            <p:ph type="title"/>
          </p:nvPr>
        </p:nvSpPr>
        <p:spPr/>
        <p:txBody>
          <a:bodyPr/>
          <a:lstStyle/>
          <a:p>
            <a:r>
              <a:rPr lang="en-US" dirty="0" smtClean="0"/>
              <a:t>Aplastic crisis</a:t>
            </a:r>
            <a:endParaRPr lang="en-US" dirty="0"/>
          </a:p>
        </p:txBody>
      </p:sp>
    </p:spTree>
    <p:extLst>
      <p:ext uri="{BB962C8B-B14F-4D97-AF65-F5344CB8AC3E}">
        <p14:creationId xmlns:p14="http://schemas.microsoft.com/office/powerpoint/2010/main" val="243193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t>Acute severe pain associated with sickling and occlusion of blood vessels</a:t>
            </a:r>
          </a:p>
          <a:p>
            <a:r>
              <a:rPr lang="en-US" dirty="0" smtClean="0"/>
              <a:t>Most common complication of sickle cell disease</a:t>
            </a:r>
          </a:p>
          <a:p>
            <a:r>
              <a:rPr lang="en-US" dirty="0" smtClean="0"/>
              <a:t>May present as early as 6 months of age, often with </a:t>
            </a:r>
            <a:r>
              <a:rPr lang="en-US" dirty="0" err="1" smtClean="0"/>
              <a:t>dactylitis</a:t>
            </a:r>
            <a:r>
              <a:rPr lang="en-US" dirty="0" smtClean="0"/>
              <a:t> </a:t>
            </a:r>
          </a:p>
          <a:p>
            <a:r>
              <a:rPr lang="en-US" dirty="0" smtClean="0"/>
              <a:t>Most common sites of pain are extremities, chest and back</a:t>
            </a:r>
          </a:p>
          <a:p>
            <a:r>
              <a:rPr lang="en-US" dirty="0" smtClean="0"/>
              <a:t>More frequent in </a:t>
            </a:r>
            <a:r>
              <a:rPr lang="en-US" dirty="0" err="1" smtClean="0"/>
              <a:t>HbSS</a:t>
            </a:r>
            <a:r>
              <a:rPr lang="en-US" dirty="0" smtClean="0"/>
              <a:t> and </a:t>
            </a:r>
            <a:r>
              <a:rPr lang="en-US" dirty="0" err="1" smtClean="0"/>
              <a:t>HbS</a:t>
            </a:r>
            <a:r>
              <a:rPr lang="en-US" dirty="0" smtClean="0"/>
              <a:t>β</a:t>
            </a:r>
            <a:r>
              <a:rPr lang="en-US" baseline="30000" dirty="0" smtClean="0"/>
              <a:t>0</a:t>
            </a:r>
            <a:r>
              <a:rPr lang="en-US" dirty="0" smtClean="0"/>
              <a:t>-thalassemia </a:t>
            </a:r>
          </a:p>
          <a:p>
            <a:r>
              <a:rPr lang="en-US" dirty="0" smtClean="0"/>
              <a:t>Individuals with &gt;3 hospitalizations for VOC in a year are at increased risk for early death</a:t>
            </a:r>
            <a:endParaRPr lang="en-US" dirty="0"/>
          </a:p>
        </p:txBody>
      </p:sp>
      <p:sp>
        <p:nvSpPr>
          <p:cNvPr id="3" name="Title 2"/>
          <p:cNvSpPr>
            <a:spLocks noGrp="1"/>
          </p:cNvSpPr>
          <p:nvPr>
            <p:ph type="title"/>
          </p:nvPr>
        </p:nvSpPr>
        <p:spPr/>
        <p:txBody>
          <a:bodyPr/>
          <a:lstStyle/>
          <a:p>
            <a:r>
              <a:rPr lang="en-US" dirty="0" err="1" smtClean="0"/>
              <a:t>Vaso</a:t>
            </a:r>
            <a:r>
              <a:rPr lang="en-US" dirty="0" smtClean="0"/>
              <a:t>-Occlusive Crisis </a:t>
            </a:r>
            <a:endParaRPr lang="en-US" dirty="0"/>
          </a:p>
        </p:txBody>
      </p:sp>
    </p:spTree>
    <p:extLst>
      <p:ext uri="{BB962C8B-B14F-4D97-AF65-F5344CB8AC3E}">
        <p14:creationId xmlns:p14="http://schemas.microsoft.com/office/powerpoint/2010/main" val="3536521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dirty="0" smtClean="0"/>
              <a:t>Pain Management</a:t>
            </a:r>
          </a:p>
          <a:p>
            <a:pPr lvl="1"/>
            <a:r>
              <a:rPr lang="en-US" dirty="0" smtClean="0"/>
              <a:t>Administer analgesics as early as possible (within 60 minutes of registration in ED, or within 30 minutes of triage)</a:t>
            </a:r>
          </a:p>
          <a:p>
            <a:pPr lvl="1"/>
            <a:r>
              <a:rPr lang="en-US" dirty="0" smtClean="0"/>
              <a:t>Offer intranasal fentanyl while establishing IV access; can also administer parenteral opioids </a:t>
            </a:r>
            <a:r>
              <a:rPr lang="en-US" dirty="0" err="1" smtClean="0"/>
              <a:t>SubQ</a:t>
            </a:r>
            <a:r>
              <a:rPr lang="en-US" dirty="0" smtClean="0"/>
              <a:t> if having difficulty with IV access</a:t>
            </a:r>
          </a:p>
          <a:p>
            <a:pPr lvl="1"/>
            <a:r>
              <a:rPr lang="en-US" dirty="0" smtClean="0"/>
              <a:t>Ask patient or review chart to determine initial pain management that has worked in the past</a:t>
            </a:r>
          </a:p>
          <a:p>
            <a:pPr lvl="1"/>
            <a:r>
              <a:rPr lang="en-US" dirty="0"/>
              <a:t>C</a:t>
            </a:r>
            <a:r>
              <a:rPr lang="en-US" dirty="0" smtClean="0"/>
              <a:t>an calculate opioid dose by calculating total short-acting dose that patient is taking at home</a:t>
            </a:r>
          </a:p>
          <a:p>
            <a:pPr lvl="1"/>
            <a:r>
              <a:rPr lang="en-US" dirty="0" smtClean="0"/>
              <a:t>Parenteral opioids should be administered in cases of severe pain</a:t>
            </a:r>
          </a:p>
          <a:p>
            <a:pPr lvl="1"/>
            <a:r>
              <a:rPr lang="en-US" dirty="0" smtClean="0"/>
              <a:t>Reassess pain every 15-30 minutes, consider escalation of analgesic dose by 25 percent if pain remains uncontrolled</a:t>
            </a:r>
          </a:p>
          <a:p>
            <a:pPr lvl="1"/>
            <a:r>
              <a:rPr lang="en-US" dirty="0" smtClean="0"/>
              <a:t>Administer ketorolac or other NSAID in conjunction with opioids</a:t>
            </a:r>
          </a:p>
          <a:p>
            <a:pPr lvl="1"/>
            <a:r>
              <a:rPr lang="en-US" dirty="0" smtClean="0"/>
              <a:t>Administer fluid bolus in ED, start maintenance fluids if admitted</a:t>
            </a:r>
          </a:p>
          <a:p>
            <a:pPr lvl="1"/>
            <a:r>
              <a:rPr lang="en-US" dirty="0" smtClean="0"/>
              <a:t>If pain not controlled after 3 doses of parenteral opioids, plan for admission </a:t>
            </a:r>
          </a:p>
          <a:p>
            <a:pPr lvl="1"/>
            <a:r>
              <a:rPr lang="en-US" dirty="0" smtClean="0"/>
              <a:t>If patient admitted for VOC, PCA should be started for optimal pain control</a:t>
            </a:r>
          </a:p>
          <a:p>
            <a:pPr lvl="1"/>
            <a:endParaRPr lang="en-US" dirty="0" smtClean="0"/>
          </a:p>
          <a:p>
            <a:pPr lvl="1"/>
            <a:endParaRPr lang="en-US" dirty="0"/>
          </a:p>
        </p:txBody>
      </p:sp>
      <p:sp>
        <p:nvSpPr>
          <p:cNvPr id="3" name="Title 2"/>
          <p:cNvSpPr>
            <a:spLocks noGrp="1"/>
          </p:cNvSpPr>
          <p:nvPr>
            <p:ph type="title"/>
          </p:nvPr>
        </p:nvSpPr>
        <p:spPr/>
        <p:txBody>
          <a:bodyPr/>
          <a:lstStyle/>
          <a:p>
            <a:r>
              <a:rPr lang="en-US" dirty="0" err="1" smtClean="0"/>
              <a:t>Vaso</a:t>
            </a:r>
            <a:r>
              <a:rPr lang="en-US" dirty="0" smtClean="0"/>
              <a:t>-Occlusive Crisis</a:t>
            </a:r>
            <a:endParaRPr lang="en-US" dirty="0"/>
          </a:p>
        </p:txBody>
      </p:sp>
    </p:spTree>
    <p:extLst>
      <p:ext uri="{BB962C8B-B14F-4D97-AF65-F5344CB8AC3E}">
        <p14:creationId xmlns:p14="http://schemas.microsoft.com/office/powerpoint/2010/main" val="3469275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Supportive care</a:t>
            </a:r>
          </a:p>
          <a:p>
            <a:pPr lvl="1"/>
            <a:r>
              <a:rPr lang="en-US" dirty="0" smtClean="0"/>
              <a:t>Incentive </a:t>
            </a:r>
            <a:r>
              <a:rPr lang="en-US" dirty="0" err="1" smtClean="0"/>
              <a:t>spirometry</a:t>
            </a:r>
            <a:r>
              <a:rPr lang="en-US" dirty="0" smtClean="0"/>
              <a:t> and early ambulation important for prevention of atelectasis and acute chest syndrome</a:t>
            </a:r>
          </a:p>
          <a:p>
            <a:pPr lvl="1"/>
            <a:r>
              <a:rPr lang="en-US" dirty="0" smtClean="0"/>
              <a:t>Supplemental oxygen for SpO2 &lt; 95%</a:t>
            </a:r>
          </a:p>
          <a:p>
            <a:pPr lvl="1"/>
            <a:r>
              <a:rPr lang="en-US" dirty="0" smtClean="0"/>
              <a:t>Oral antihistamines for opioid-associated itching</a:t>
            </a:r>
          </a:p>
          <a:p>
            <a:pPr lvl="1"/>
            <a:r>
              <a:rPr lang="en-US" dirty="0" smtClean="0"/>
              <a:t>Close monitoring of respiratory status and over-sedation; make sure naloxone ordered with PCA</a:t>
            </a:r>
          </a:p>
          <a:p>
            <a:pPr lvl="1"/>
            <a:r>
              <a:rPr lang="en-US" dirty="0" smtClean="0"/>
              <a:t>Heat packs or </a:t>
            </a:r>
            <a:r>
              <a:rPr lang="en-US" dirty="0" err="1" smtClean="0"/>
              <a:t>lidocaine</a:t>
            </a:r>
            <a:r>
              <a:rPr lang="en-US" dirty="0" smtClean="0"/>
              <a:t> patches for localized pain</a:t>
            </a:r>
          </a:p>
          <a:p>
            <a:pPr lvl="1"/>
            <a:r>
              <a:rPr lang="en-US" dirty="0" smtClean="0"/>
              <a:t>Keep in mind other etiologies of pain (pneumonia, acute </a:t>
            </a:r>
            <a:r>
              <a:rPr lang="en-US" dirty="0" err="1" smtClean="0"/>
              <a:t>cholecystitis</a:t>
            </a:r>
            <a:r>
              <a:rPr lang="en-US" dirty="0" smtClean="0"/>
              <a:t>) </a:t>
            </a:r>
          </a:p>
        </p:txBody>
      </p:sp>
      <p:sp>
        <p:nvSpPr>
          <p:cNvPr id="3" name="Title 2"/>
          <p:cNvSpPr>
            <a:spLocks noGrp="1"/>
          </p:cNvSpPr>
          <p:nvPr>
            <p:ph type="title"/>
          </p:nvPr>
        </p:nvSpPr>
        <p:spPr/>
        <p:txBody>
          <a:bodyPr/>
          <a:lstStyle/>
          <a:p>
            <a:r>
              <a:rPr lang="en-US" dirty="0" err="1" smtClean="0"/>
              <a:t>Vaso</a:t>
            </a:r>
            <a:r>
              <a:rPr lang="en-US" dirty="0" smtClean="0"/>
              <a:t>-Occlusive Crisis</a:t>
            </a:r>
            <a:endParaRPr lang="en-US" dirty="0"/>
          </a:p>
        </p:txBody>
      </p:sp>
    </p:spTree>
    <p:extLst>
      <p:ext uri="{BB962C8B-B14F-4D97-AF65-F5344CB8AC3E}">
        <p14:creationId xmlns:p14="http://schemas.microsoft.com/office/powerpoint/2010/main" val="1116759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Clinical diagnosis requiring BOTH of the following criteria</a:t>
            </a:r>
          </a:p>
          <a:p>
            <a:pPr lvl="1"/>
            <a:r>
              <a:rPr lang="en-US" dirty="0" smtClean="0"/>
              <a:t>New pulmonary infiltrate on chest radiograph</a:t>
            </a:r>
          </a:p>
          <a:p>
            <a:pPr lvl="1"/>
            <a:r>
              <a:rPr lang="en-US" dirty="0" smtClean="0"/>
              <a:t>One or more of the following:</a:t>
            </a:r>
          </a:p>
          <a:p>
            <a:pPr lvl="2"/>
            <a:r>
              <a:rPr lang="en-US" dirty="0" smtClean="0"/>
              <a:t>Chest pain</a:t>
            </a:r>
          </a:p>
          <a:p>
            <a:pPr lvl="2"/>
            <a:r>
              <a:rPr lang="en-US" dirty="0" smtClean="0"/>
              <a:t>Temperature &gt;38.5 C</a:t>
            </a:r>
          </a:p>
          <a:p>
            <a:pPr lvl="2"/>
            <a:r>
              <a:rPr lang="en-US" dirty="0" smtClean="0"/>
              <a:t>Tachypnea, wheezing, cough or retractions</a:t>
            </a:r>
          </a:p>
          <a:p>
            <a:pPr lvl="2"/>
            <a:r>
              <a:rPr lang="en-US" dirty="0" smtClean="0"/>
              <a:t>Hypoxemia relative to baseline measurements</a:t>
            </a:r>
          </a:p>
          <a:p>
            <a:pPr lvl="1"/>
            <a:endParaRPr lang="en-US" dirty="0"/>
          </a:p>
        </p:txBody>
      </p:sp>
      <p:sp>
        <p:nvSpPr>
          <p:cNvPr id="3" name="Title 2"/>
          <p:cNvSpPr>
            <a:spLocks noGrp="1"/>
          </p:cNvSpPr>
          <p:nvPr>
            <p:ph type="title"/>
          </p:nvPr>
        </p:nvSpPr>
        <p:spPr/>
        <p:txBody>
          <a:bodyPr>
            <a:normAutofit fontScale="90000"/>
          </a:bodyPr>
          <a:lstStyle/>
          <a:p>
            <a:r>
              <a:rPr lang="en-US" dirty="0" smtClean="0"/>
              <a:t>Acute Chest Syndrome: Definition</a:t>
            </a:r>
            <a:endParaRPr lang="en-US" dirty="0"/>
          </a:p>
        </p:txBody>
      </p:sp>
    </p:spTree>
    <p:extLst>
      <p:ext uri="{BB962C8B-B14F-4D97-AF65-F5344CB8AC3E}">
        <p14:creationId xmlns:p14="http://schemas.microsoft.com/office/powerpoint/2010/main" val="2612694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610600" cy="5334000"/>
          </a:xfrm>
        </p:spPr>
        <p:txBody>
          <a:bodyPr>
            <a:normAutofit/>
          </a:bodyPr>
          <a:lstStyle/>
          <a:p>
            <a:r>
              <a:rPr lang="en-US" sz="1800" dirty="0" smtClean="0"/>
              <a:t>Major cause of morbidity and mortality in SCD</a:t>
            </a:r>
          </a:p>
          <a:p>
            <a:pPr marL="109728" indent="0">
              <a:buNone/>
            </a:pPr>
            <a:endParaRPr lang="en-US" sz="1800" dirty="0" smtClean="0"/>
          </a:p>
          <a:p>
            <a:r>
              <a:rPr lang="en-US" sz="1800" dirty="0" smtClean="0"/>
              <a:t>2</a:t>
            </a:r>
            <a:r>
              <a:rPr lang="en-US" sz="1800" baseline="30000" dirty="0" smtClean="0"/>
              <a:t>nd</a:t>
            </a:r>
            <a:r>
              <a:rPr lang="en-US" sz="1800" dirty="0" smtClean="0"/>
              <a:t> most common cause of hospitalization in SCD (after vasoocclusive pain crisis), and most common cause of death</a:t>
            </a:r>
          </a:p>
          <a:p>
            <a:endParaRPr lang="en-US" sz="1800" dirty="0"/>
          </a:p>
          <a:p>
            <a:r>
              <a:rPr lang="en-US" sz="1800" dirty="0" smtClean="0"/>
              <a:t>Occurs more commonly in winter months </a:t>
            </a:r>
          </a:p>
          <a:p>
            <a:endParaRPr lang="en-US" sz="1800" dirty="0"/>
          </a:p>
          <a:p>
            <a:r>
              <a:rPr lang="en-US" sz="1800" dirty="0" smtClean="0"/>
              <a:t>Peak incidence in children 2-4 years of age</a:t>
            </a:r>
          </a:p>
          <a:p>
            <a:pPr marL="109728" indent="0">
              <a:buNone/>
            </a:pPr>
            <a:endParaRPr lang="en-US" sz="1800" dirty="0"/>
          </a:p>
          <a:p>
            <a:endParaRPr lang="en-US" sz="1800" dirty="0" smtClean="0"/>
          </a:p>
          <a:p>
            <a:endParaRPr lang="en-US" dirty="0"/>
          </a:p>
        </p:txBody>
      </p:sp>
      <p:sp>
        <p:nvSpPr>
          <p:cNvPr id="3" name="Title 2"/>
          <p:cNvSpPr>
            <a:spLocks noGrp="1"/>
          </p:cNvSpPr>
          <p:nvPr>
            <p:ph type="title"/>
          </p:nvPr>
        </p:nvSpPr>
        <p:spPr>
          <a:xfrm>
            <a:off x="381000" y="0"/>
            <a:ext cx="8229600" cy="1143000"/>
          </a:xfrm>
        </p:spPr>
        <p:txBody>
          <a:bodyPr>
            <a:normAutofit fontScale="90000"/>
          </a:bodyPr>
          <a:lstStyle/>
          <a:p>
            <a:pPr algn="ctr"/>
            <a:r>
              <a:rPr lang="en-US" dirty="0" smtClean="0"/>
              <a:t>Acute Chest Syndrome: Epidemiology</a:t>
            </a:r>
            <a:endParaRPr lang="en-US" dirty="0"/>
          </a:p>
        </p:txBody>
      </p:sp>
    </p:spTree>
    <p:extLst>
      <p:ext uri="{BB962C8B-B14F-4D97-AF65-F5344CB8AC3E}">
        <p14:creationId xmlns:p14="http://schemas.microsoft.com/office/powerpoint/2010/main" val="2098911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2800" dirty="0"/>
              <a:t>Most common cause of acute chest syndrome is infection (viral or bacterial), but can also result from bone marrow embolism in lungs from necrotic bone marrow (think pain crisis in long bones), intrapulmonary aggregates of sickled cells, or pulmonary </a:t>
            </a:r>
            <a:r>
              <a:rPr lang="en-US" sz="2800" dirty="0" smtClean="0"/>
              <a:t>edema</a:t>
            </a:r>
          </a:p>
          <a:p>
            <a:r>
              <a:rPr lang="en-US" sz="2800" dirty="0" smtClean="0"/>
              <a:t>Any of the above can lead to V/Q mismatching, alveolar hypoxia and decreased in PaO2 in the pulmonary vasculature, leading to sickling of cells</a:t>
            </a:r>
          </a:p>
          <a:p>
            <a:r>
              <a:rPr lang="en-US" sz="2800" dirty="0" smtClean="0"/>
              <a:t>Endothelial dysfunction in the pulmonary vasculature</a:t>
            </a:r>
          </a:p>
          <a:p>
            <a:endParaRPr lang="en-US" sz="2800" dirty="0"/>
          </a:p>
          <a:p>
            <a:endParaRPr lang="en-US" dirty="0"/>
          </a:p>
        </p:txBody>
      </p:sp>
      <p:sp>
        <p:nvSpPr>
          <p:cNvPr id="3" name="Title 2"/>
          <p:cNvSpPr>
            <a:spLocks noGrp="1"/>
          </p:cNvSpPr>
          <p:nvPr>
            <p:ph type="title"/>
          </p:nvPr>
        </p:nvSpPr>
        <p:spPr/>
        <p:txBody>
          <a:bodyPr>
            <a:normAutofit fontScale="90000"/>
          </a:bodyPr>
          <a:lstStyle/>
          <a:p>
            <a:r>
              <a:rPr lang="en-US" dirty="0" smtClean="0"/>
              <a:t>Acute Chest Syndrome: Pathogenesis</a:t>
            </a:r>
            <a:endParaRPr lang="en-US" dirty="0"/>
          </a:p>
        </p:txBody>
      </p:sp>
    </p:spTree>
    <p:extLst>
      <p:ext uri="{BB962C8B-B14F-4D97-AF65-F5344CB8AC3E}">
        <p14:creationId xmlns:p14="http://schemas.microsoft.com/office/powerpoint/2010/main" val="3319886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1600" dirty="0" smtClean="0"/>
              <a:t>Approximately 50% develop ACS during hospitalization for pain crisis,</a:t>
            </a:r>
            <a:r>
              <a:rPr lang="en-US" sz="2000" dirty="0" smtClean="0"/>
              <a:t> </a:t>
            </a:r>
            <a:r>
              <a:rPr lang="en-US" sz="2000" b="1" dirty="0" smtClean="0"/>
              <a:t>so watch out for this when patient in house for pain crisis and </a:t>
            </a:r>
            <a:r>
              <a:rPr lang="en-US" sz="2000" b="1" u="sng" dirty="0" smtClean="0"/>
              <a:t>have every patient who has VOC do incentive spirometry q 2 to avoid development of atelectasis</a:t>
            </a:r>
          </a:p>
          <a:p>
            <a:pPr lvl="1"/>
            <a:r>
              <a:rPr lang="en-US" sz="1600" b="1" dirty="0" smtClean="0"/>
              <a:t>Use of opioids may lead to hypoventilation</a:t>
            </a:r>
          </a:p>
          <a:p>
            <a:pPr lvl="1"/>
            <a:r>
              <a:rPr lang="en-US" sz="1600" b="1" dirty="0" smtClean="0"/>
              <a:t>VOC localized to rib, spine, or abdomen in particular contributes to hypoventilation</a:t>
            </a:r>
          </a:p>
          <a:p>
            <a:pPr marL="109728" indent="0">
              <a:buNone/>
            </a:pPr>
            <a:endParaRPr lang="en-US" sz="2000" b="1" dirty="0" smtClean="0"/>
          </a:p>
          <a:p>
            <a:r>
              <a:rPr lang="en-US" sz="2000" b="1" dirty="0" smtClean="0"/>
              <a:t>Recent surgery (post-op atelectasis can lead to ACS)</a:t>
            </a:r>
          </a:p>
          <a:p>
            <a:endParaRPr lang="en-US" sz="2000" b="1" dirty="0"/>
          </a:p>
          <a:p>
            <a:r>
              <a:rPr lang="en-US" sz="2000" b="1" dirty="0" smtClean="0"/>
              <a:t>Asthma </a:t>
            </a:r>
          </a:p>
          <a:p>
            <a:endParaRPr lang="en-US" sz="2000" b="1" dirty="0"/>
          </a:p>
          <a:p>
            <a:r>
              <a:rPr lang="en-US" sz="2000" b="1" dirty="0" smtClean="0"/>
              <a:t>Remember: if patient comes in with VOC pain and has shortness of breath, get a chest x-ray to rule out ACS!</a:t>
            </a:r>
            <a:endParaRPr lang="en-US" sz="2000" b="1" dirty="0"/>
          </a:p>
        </p:txBody>
      </p:sp>
      <p:sp>
        <p:nvSpPr>
          <p:cNvPr id="3" name="Title 2"/>
          <p:cNvSpPr>
            <a:spLocks noGrp="1"/>
          </p:cNvSpPr>
          <p:nvPr>
            <p:ph type="title"/>
          </p:nvPr>
        </p:nvSpPr>
        <p:spPr/>
        <p:txBody>
          <a:bodyPr/>
          <a:lstStyle/>
          <a:p>
            <a:r>
              <a:rPr lang="en-US" dirty="0" smtClean="0"/>
              <a:t>Risk Factors </a:t>
            </a:r>
            <a:endParaRPr lang="en-US" dirty="0"/>
          </a:p>
        </p:txBody>
      </p:sp>
    </p:spTree>
    <p:extLst>
      <p:ext uri="{BB962C8B-B14F-4D97-AF65-F5344CB8AC3E}">
        <p14:creationId xmlns:p14="http://schemas.microsoft.com/office/powerpoint/2010/main" val="3349311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534400" cy="4525963"/>
          </a:xfrm>
        </p:spPr>
        <p:txBody>
          <a:bodyPr>
            <a:normAutofit fontScale="85000" lnSpcReduction="20000"/>
          </a:bodyPr>
          <a:lstStyle/>
          <a:p>
            <a:r>
              <a:rPr lang="en-US" sz="2000" dirty="0" smtClean="0"/>
              <a:t>Adequate pain control to prevent hypoventilation and atelectasis (PCA if needed)</a:t>
            </a:r>
          </a:p>
          <a:p>
            <a:pPr marL="109728" indent="0">
              <a:buNone/>
            </a:pPr>
            <a:endParaRPr lang="en-US" sz="2000" dirty="0" smtClean="0"/>
          </a:p>
          <a:p>
            <a:r>
              <a:rPr lang="en-US" sz="2000" dirty="0" smtClean="0"/>
              <a:t>IV fluids</a:t>
            </a:r>
          </a:p>
          <a:p>
            <a:pPr lvl="1"/>
            <a:r>
              <a:rPr lang="en-US" sz="1600" dirty="0" smtClean="0"/>
              <a:t>1x maintenance, as dehydration can lead to sickling</a:t>
            </a:r>
          </a:p>
          <a:p>
            <a:pPr lvl="1"/>
            <a:r>
              <a:rPr lang="en-US" sz="1600" dirty="0" smtClean="0"/>
              <a:t>Excessive fluids can lead to pulmonary edema and heart failure</a:t>
            </a:r>
          </a:p>
          <a:p>
            <a:pPr lvl="1"/>
            <a:r>
              <a:rPr lang="en-US" sz="1600" dirty="0" smtClean="0"/>
              <a:t>Daily weights to monitor fluid status</a:t>
            </a:r>
          </a:p>
          <a:p>
            <a:pPr marL="393192" lvl="1" indent="0">
              <a:buNone/>
            </a:pPr>
            <a:endParaRPr lang="en-US" sz="1600" dirty="0" smtClean="0"/>
          </a:p>
          <a:p>
            <a:r>
              <a:rPr lang="en-US" sz="2000" dirty="0" smtClean="0"/>
              <a:t>Lab evaluation:</a:t>
            </a:r>
          </a:p>
          <a:p>
            <a:pPr lvl="1"/>
            <a:r>
              <a:rPr lang="en-US" sz="1600" dirty="0" smtClean="0"/>
              <a:t>CBC/diff, reticulocyte count, T&amp;S</a:t>
            </a:r>
          </a:p>
          <a:p>
            <a:pPr lvl="1"/>
            <a:r>
              <a:rPr lang="en-US" sz="1600" dirty="0" smtClean="0"/>
              <a:t>blood cultures if patient is febrile</a:t>
            </a:r>
          </a:p>
          <a:p>
            <a:endParaRPr lang="en-US" sz="2000" dirty="0"/>
          </a:p>
          <a:p>
            <a:r>
              <a:rPr lang="en-US" sz="2000" dirty="0" smtClean="0"/>
              <a:t>Maintain O2 sats </a:t>
            </a:r>
            <a:r>
              <a:rPr lang="en-US" sz="2000" u="sng" dirty="0" smtClean="0"/>
              <a:t>&gt;</a:t>
            </a:r>
            <a:r>
              <a:rPr lang="en-US" sz="2000" dirty="0" smtClean="0"/>
              <a:t> 92% (with nasal cannula or BiPap if needed) </a:t>
            </a:r>
          </a:p>
          <a:p>
            <a:pPr marL="109728" indent="0">
              <a:buNone/>
            </a:pPr>
            <a:endParaRPr lang="en-US" sz="2000" dirty="0"/>
          </a:p>
          <a:p>
            <a:r>
              <a:rPr lang="en-US" sz="2000" dirty="0" smtClean="0"/>
              <a:t>Antibiotics: a third generation cephalosporin like </a:t>
            </a:r>
            <a:r>
              <a:rPr lang="en-US" sz="2000" b="1" u="sng" dirty="0" smtClean="0"/>
              <a:t>ceftriaxone </a:t>
            </a:r>
            <a:r>
              <a:rPr lang="en-US" sz="2000" dirty="0" smtClean="0"/>
              <a:t>and a macrolide like </a:t>
            </a:r>
            <a:r>
              <a:rPr lang="en-US" sz="2000" b="1" u="sng" dirty="0" smtClean="0"/>
              <a:t>azithromycin</a:t>
            </a:r>
            <a:r>
              <a:rPr lang="en-US" sz="2000" b="1" dirty="0" smtClean="0"/>
              <a:t> </a:t>
            </a:r>
            <a:r>
              <a:rPr lang="en-US" sz="2000" dirty="0" smtClean="0"/>
              <a:t>to cover for atypical organisms (mycoplasma and chlamydia) </a:t>
            </a:r>
          </a:p>
          <a:p>
            <a:endParaRPr lang="en-US" sz="2000" dirty="0"/>
          </a:p>
          <a:p>
            <a:r>
              <a:rPr lang="en-US" sz="2000" dirty="0" smtClean="0"/>
              <a:t>pRBC transfusion if indicated, consider early on in course</a:t>
            </a:r>
          </a:p>
          <a:p>
            <a:endParaRPr lang="en-US" sz="2000" dirty="0"/>
          </a:p>
          <a:p>
            <a:endParaRPr lang="en-US" sz="2000" dirty="0" smtClean="0"/>
          </a:p>
          <a:p>
            <a:endParaRPr lang="en-US" dirty="0"/>
          </a:p>
          <a:p>
            <a:endParaRPr lang="en-US" dirty="0"/>
          </a:p>
        </p:txBody>
      </p:sp>
      <p:sp>
        <p:nvSpPr>
          <p:cNvPr id="3" name="Title 2"/>
          <p:cNvSpPr>
            <a:spLocks noGrp="1"/>
          </p:cNvSpPr>
          <p:nvPr>
            <p:ph type="title"/>
          </p:nvPr>
        </p:nvSpPr>
        <p:spPr/>
        <p:txBody>
          <a:bodyPr/>
          <a:lstStyle/>
          <a:p>
            <a:r>
              <a:rPr lang="en-US" dirty="0" smtClean="0"/>
              <a:t>Management of ACS </a:t>
            </a:r>
            <a:endParaRPr lang="en-US" dirty="0"/>
          </a:p>
        </p:txBody>
      </p:sp>
    </p:spTree>
    <p:extLst>
      <p:ext uri="{BB962C8B-B14F-4D97-AF65-F5344CB8AC3E}">
        <p14:creationId xmlns:p14="http://schemas.microsoft.com/office/powerpoint/2010/main" val="768978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Simple transfusion </a:t>
            </a:r>
          </a:p>
          <a:p>
            <a:pPr lvl="1"/>
            <a:r>
              <a:rPr lang="en-US" dirty="0" smtClean="0"/>
              <a:t>Oxygen saturation &lt;92% in room air</a:t>
            </a:r>
          </a:p>
          <a:p>
            <a:pPr lvl="1"/>
            <a:r>
              <a:rPr lang="en-US" dirty="0" err="1" smtClean="0"/>
              <a:t>Hct</a:t>
            </a:r>
            <a:r>
              <a:rPr lang="en-US" dirty="0" smtClean="0"/>
              <a:t> 10-20% below patient’s baseline, or dropping </a:t>
            </a:r>
            <a:r>
              <a:rPr lang="en-US" dirty="0" err="1" smtClean="0"/>
              <a:t>Hct</a:t>
            </a:r>
            <a:r>
              <a:rPr lang="en-US" dirty="0" smtClean="0"/>
              <a:t> during admission</a:t>
            </a:r>
          </a:p>
          <a:p>
            <a:pPr lvl="1"/>
            <a:r>
              <a:rPr lang="en-US" dirty="0" smtClean="0"/>
              <a:t>Clinical or radiological progression of disease without impending respiratory failure</a:t>
            </a:r>
          </a:p>
          <a:p>
            <a:r>
              <a:rPr lang="en-US" dirty="0" smtClean="0"/>
              <a:t>Exchange transfusion</a:t>
            </a:r>
          </a:p>
          <a:p>
            <a:pPr lvl="1"/>
            <a:r>
              <a:rPr lang="en-US" dirty="0" smtClean="0"/>
              <a:t>Progression of illness despite simple transfusion</a:t>
            </a:r>
          </a:p>
          <a:p>
            <a:pPr lvl="1"/>
            <a:r>
              <a:rPr lang="en-US" dirty="0" smtClean="0"/>
              <a:t>Severe hypoxemia</a:t>
            </a:r>
          </a:p>
          <a:p>
            <a:pPr lvl="1"/>
            <a:r>
              <a:rPr lang="en-US" dirty="0" smtClean="0"/>
              <a:t>Multi-lobar disease</a:t>
            </a:r>
          </a:p>
          <a:p>
            <a:pPr lvl="1"/>
            <a:r>
              <a:rPr lang="en-US" dirty="0" smtClean="0"/>
              <a:t>Previous history of ACS or severe cardiopulmonary disease</a:t>
            </a:r>
          </a:p>
          <a:p>
            <a:pPr lvl="1"/>
            <a:r>
              <a:rPr lang="en-US" dirty="0" smtClean="0"/>
              <a:t>Goal is to reduce </a:t>
            </a:r>
            <a:r>
              <a:rPr lang="en-US" dirty="0" err="1" smtClean="0"/>
              <a:t>HgbS</a:t>
            </a:r>
            <a:r>
              <a:rPr lang="en-US" dirty="0" smtClean="0"/>
              <a:t> to &lt;30%, </a:t>
            </a:r>
            <a:r>
              <a:rPr lang="en-US" dirty="0" err="1" smtClean="0"/>
              <a:t>Hgb</a:t>
            </a:r>
            <a:r>
              <a:rPr lang="en-US" dirty="0" smtClean="0"/>
              <a:t> should not exceed 10 g/</a:t>
            </a:r>
            <a:r>
              <a:rPr lang="en-US" dirty="0" err="1" smtClean="0"/>
              <a:t>dL</a:t>
            </a:r>
            <a:endParaRPr lang="en-US" dirty="0" smtClean="0"/>
          </a:p>
          <a:p>
            <a:pPr lvl="1"/>
            <a:endParaRPr lang="en-US" dirty="0"/>
          </a:p>
        </p:txBody>
      </p:sp>
      <p:sp>
        <p:nvSpPr>
          <p:cNvPr id="3" name="Title 2"/>
          <p:cNvSpPr>
            <a:spLocks noGrp="1"/>
          </p:cNvSpPr>
          <p:nvPr>
            <p:ph type="title"/>
          </p:nvPr>
        </p:nvSpPr>
        <p:spPr/>
        <p:txBody>
          <a:bodyPr>
            <a:normAutofit fontScale="90000"/>
          </a:bodyPr>
          <a:lstStyle/>
          <a:p>
            <a:r>
              <a:rPr lang="en-US" dirty="0" smtClean="0"/>
              <a:t>Management of ACS: Indications for transfusion</a:t>
            </a:r>
            <a:endParaRPr lang="en-US" dirty="0"/>
          </a:p>
        </p:txBody>
      </p:sp>
    </p:spTree>
    <p:extLst>
      <p:ext uri="{BB962C8B-B14F-4D97-AF65-F5344CB8AC3E}">
        <p14:creationId xmlns:p14="http://schemas.microsoft.com/office/powerpoint/2010/main" val="3116226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109728" indent="0">
              <a:buNone/>
            </a:pPr>
            <a:r>
              <a:rPr lang="en-US" sz="2800" dirty="0" smtClean="0"/>
              <a:t>Definition</a:t>
            </a:r>
            <a:r>
              <a:rPr lang="en-US" dirty="0" smtClean="0"/>
              <a:t>: </a:t>
            </a:r>
            <a:r>
              <a:rPr lang="en-US" sz="2000" dirty="0" smtClean="0"/>
              <a:t>sustained penile erection lasting more than 2 hours. 2 types: high flow (arterial, usually seen in trauma) and low flow priapism. In SCD usually have low flow priapism</a:t>
            </a:r>
          </a:p>
          <a:p>
            <a:pPr lvl="1"/>
            <a:endParaRPr lang="en-US" sz="1200" dirty="0"/>
          </a:p>
          <a:p>
            <a:pPr lvl="1"/>
            <a:r>
              <a:rPr lang="en-US" sz="1600" dirty="0" smtClean="0"/>
              <a:t>Low flow priapism: sickling in venous sinusoids prevents outflow of blood, usually very painful </a:t>
            </a:r>
          </a:p>
          <a:p>
            <a:pPr lvl="1"/>
            <a:endParaRPr lang="en-US" sz="1600" dirty="0"/>
          </a:p>
          <a:p>
            <a:pPr lvl="1"/>
            <a:r>
              <a:rPr lang="en-US" sz="1600" dirty="0" smtClean="0"/>
              <a:t>Can occur at any age but typically more common in SCD patients after puberty</a:t>
            </a:r>
          </a:p>
          <a:p>
            <a:pPr lvl="1"/>
            <a:endParaRPr lang="en-US" sz="1600" dirty="0"/>
          </a:p>
          <a:p>
            <a:pPr lvl="1"/>
            <a:r>
              <a:rPr lang="en-US" sz="1600" dirty="0" smtClean="0"/>
              <a:t>Most often occurs during sleep</a:t>
            </a:r>
          </a:p>
          <a:p>
            <a:pPr lvl="1"/>
            <a:endParaRPr lang="en-US" sz="1600" dirty="0"/>
          </a:p>
          <a:p>
            <a:pPr lvl="1"/>
            <a:r>
              <a:rPr lang="en-US" sz="1600" dirty="0" smtClean="0"/>
              <a:t>If untreated can lead to erectile dysfunction </a:t>
            </a:r>
          </a:p>
          <a:p>
            <a:pPr lvl="1"/>
            <a:endParaRPr lang="en-US" sz="1600" dirty="0"/>
          </a:p>
          <a:p>
            <a:pPr lvl="1"/>
            <a:r>
              <a:rPr lang="en-US" sz="1600" dirty="0" smtClean="0"/>
              <a:t>2 types of priapism seen in SCD</a:t>
            </a:r>
          </a:p>
          <a:p>
            <a:pPr lvl="2"/>
            <a:r>
              <a:rPr lang="en-US" sz="1400" dirty="0" smtClean="0"/>
              <a:t>Prolonged: episode lasts at least 4 hours, carries risk of permanent vascular damage and impotence</a:t>
            </a:r>
          </a:p>
          <a:p>
            <a:pPr lvl="2"/>
            <a:r>
              <a:rPr lang="en-US" sz="1400" dirty="0" smtClean="0"/>
              <a:t>Stuttering: Shorter episodes that spontaneously resolve, can occur in clusters and precede a prolonged episode</a:t>
            </a:r>
          </a:p>
          <a:p>
            <a:pPr marL="393192" lvl="1" indent="0">
              <a:buNone/>
            </a:pPr>
            <a:endParaRPr lang="en-US" sz="1600" dirty="0"/>
          </a:p>
          <a:p>
            <a:pPr marL="393192" lvl="1" indent="0">
              <a:buNone/>
            </a:pPr>
            <a:endParaRPr lang="en-US" sz="1600" dirty="0"/>
          </a:p>
          <a:p>
            <a:pPr lvl="1"/>
            <a:endParaRPr lang="en-US" sz="1600" dirty="0" smtClean="0"/>
          </a:p>
          <a:p>
            <a:pPr lvl="1"/>
            <a:endParaRPr lang="en-US" sz="1600" dirty="0"/>
          </a:p>
          <a:p>
            <a:pPr lvl="1"/>
            <a:endParaRPr lang="en-US" sz="1600" dirty="0" smtClean="0"/>
          </a:p>
        </p:txBody>
      </p:sp>
      <p:sp>
        <p:nvSpPr>
          <p:cNvPr id="3" name="Title 2"/>
          <p:cNvSpPr>
            <a:spLocks noGrp="1"/>
          </p:cNvSpPr>
          <p:nvPr>
            <p:ph type="title"/>
          </p:nvPr>
        </p:nvSpPr>
        <p:spPr/>
        <p:txBody>
          <a:bodyPr/>
          <a:lstStyle/>
          <a:p>
            <a:r>
              <a:rPr lang="en-US" dirty="0" smtClean="0"/>
              <a:t>Priapism</a:t>
            </a:r>
            <a:endParaRPr lang="en-US" dirty="0"/>
          </a:p>
        </p:txBody>
      </p:sp>
    </p:spTree>
    <p:extLst>
      <p:ext uri="{BB962C8B-B14F-4D97-AF65-F5344CB8AC3E}">
        <p14:creationId xmlns:p14="http://schemas.microsoft.com/office/powerpoint/2010/main" val="2788647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Treatment</a:t>
            </a:r>
          </a:p>
          <a:p>
            <a:pPr lvl="1"/>
            <a:r>
              <a:rPr lang="en-US" dirty="0" smtClean="0"/>
              <a:t>IV fluids</a:t>
            </a:r>
          </a:p>
          <a:p>
            <a:pPr lvl="1"/>
            <a:r>
              <a:rPr lang="en-US" dirty="0" smtClean="0"/>
              <a:t>Pain control</a:t>
            </a:r>
          </a:p>
          <a:p>
            <a:pPr lvl="1"/>
            <a:r>
              <a:rPr lang="en-US" dirty="0" err="1"/>
              <a:t>P</a:t>
            </a:r>
            <a:r>
              <a:rPr lang="en-US" dirty="0" err="1" smtClean="0"/>
              <a:t>seudophedrine</a:t>
            </a:r>
            <a:r>
              <a:rPr lang="en-US" dirty="0" smtClean="0"/>
              <a:t> </a:t>
            </a:r>
          </a:p>
          <a:p>
            <a:pPr lvl="2"/>
            <a:r>
              <a:rPr lang="en-US" dirty="0" smtClean="0"/>
              <a:t>Dose of 30-60 mg at bedtime, may give additional 30 mg dose if priapism occurs</a:t>
            </a:r>
          </a:p>
          <a:p>
            <a:pPr lvl="1"/>
            <a:r>
              <a:rPr lang="en-US" dirty="0" smtClean="0"/>
              <a:t>Heat packs</a:t>
            </a:r>
          </a:p>
          <a:p>
            <a:pPr lvl="1"/>
            <a:r>
              <a:rPr lang="en-US" dirty="0" smtClean="0"/>
              <a:t>If no improvement with above measures and episode lasts 4 hours, consult urology for aspiration and irrigation</a:t>
            </a:r>
          </a:p>
          <a:p>
            <a:pPr lvl="1"/>
            <a:r>
              <a:rPr lang="en-US" dirty="0" smtClean="0"/>
              <a:t>Exchange transfusion has been used if episode does not resolve after aspiration</a:t>
            </a:r>
          </a:p>
          <a:p>
            <a:pPr lvl="2"/>
            <a:r>
              <a:rPr lang="en-US" dirty="0" smtClean="0"/>
              <a:t>Risk of ASPEN syndrome (Association of Sickle cell disease, Priapism, Exchange transfusion and Neurologic events)</a:t>
            </a:r>
          </a:p>
          <a:p>
            <a:pPr lvl="2"/>
            <a:endParaRPr lang="en-US" dirty="0" smtClean="0"/>
          </a:p>
          <a:p>
            <a:pPr lvl="1"/>
            <a:endParaRPr lang="en-US" dirty="0"/>
          </a:p>
        </p:txBody>
      </p:sp>
      <p:sp>
        <p:nvSpPr>
          <p:cNvPr id="3" name="Title 2"/>
          <p:cNvSpPr>
            <a:spLocks noGrp="1"/>
          </p:cNvSpPr>
          <p:nvPr>
            <p:ph type="title"/>
          </p:nvPr>
        </p:nvSpPr>
        <p:spPr/>
        <p:txBody>
          <a:bodyPr/>
          <a:lstStyle/>
          <a:p>
            <a:r>
              <a:rPr lang="en-US" dirty="0" smtClean="0"/>
              <a:t>Priapism</a:t>
            </a:r>
            <a:endParaRPr lang="en-US" dirty="0"/>
          </a:p>
        </p:txBody>
      </p:sp>
    </p:spTree>
    <p:extLst>
      <p:ext uri="{BB962C8B-B14F-4D97-AF65-F5344CB8AC3E}">
        <p14:creationId xmlns:p14="http://schemas.microsoft.com/office/powerpoint/2010/main" val="803848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Definition: </a:t>
            </a:r>
            <a:r>
              <a:rPr lang="en-US" sz="2000" dirty="0" smtClean="0"/>
              <a:t>vaso-occlusion in the spleen and pooling of RBCs leads to a marked drop in Hgb by </a:t>
            </a:r>
            <a:r>
              <a:rPr lang="en-US" sz="2000" u="sng" dirty="0" smtClean="0"/>
              <a:t>&gt;</a:t>
            </a:r>
            <a:r>
              <a:rPr lang="en-US" sz="2000" dirty="0" smtClean="0"/>
              <a:t> 2 g/dL and persistent </a:t>
            </a:r>
            <a:r>
              <a:rPr lang="en-US" sz="2000" dirty="0" err="1" smtClean="0"/>
              <a:t>reticulocytosis</a:t>
            </a:r>
            <a:endParaRPr lang="en-US" sz="2000" dirty="0" smtClean="0"/>
          </a:p>
          <a:p>
            <a:endParaRPr lang="en-US" sz="2000" dirty="0" smtClean="0"/>
          </a:p>
          <a:p>
            <a:r>
              <a:rPr lang="en-US" sz="2000" dirty="0"/>
              <a:t>O</a:t>
            </a:r>
            <a:r>
              <a:rPr lang="en-US" sz="2000" dirty="0" smtClean="0"/>
              <a:t>ften see thrombocytopenia as platelets become trapped in the spleen</a:t>
            </a:r>
          </a:p>
          <a:p>
            <a:endParaRPr lang="en-US" sz="2000" dirty="0"/>
          </a:p>
          <a:p>
            <a:r>
              <a:rPr lang="en-US" sz="2000" dirty="0" smtClean="0"/>
              <a:t>Patient may present with hypovolemic shock and severe anemia</a:t>
            </a:r>
          </a:p>
          <a:p>
            <a:endParaRPr lang="en-US" sz="2000" dirty="0"/>
          </a:p>
          <a:p>
            <a:r>
              <a:rPr lang="en-US" sz="2000" dirty="0" smtClean="0"/>
              <a:t>Patients most at risk for this before age 2, most commonly occurs between age 1-4 years as </a:t>
            </a:r>
            <a:r>
              <a:rPr lang="en-US" sz="2000" dirty="0" err="1" smtClean="0"/>
              <a:t>autoinfarction</a:t>
            </a:r>
            <a:r>
              <a:rPr lang="en-US" sz="2000" dirty="0" smtClean="0"/>
              <a:t> and involution of the spleen will typically occur by age 5 </a:t>
            </a:r>
          </a:p>
          <a:p>
            <a:endParaRPr lang="en-US" sz="2000" dirty="0"/>
          </a:p>
          <a:p>
            <a:r>
              <a:rPr lang="en-US" sz="2000" dirty="0" smtClean="0"/>
              <a:t>May be first clinical manifestation of SCD, can occur as early as a few months of age</a:t>
            </a:r>
          </a:p>
          <a:p>
            <a:endParaRPr lang="en-US" sz="2000" dirty="0"/>
          </a:p>
          <a:p>
            <a:r>
              <a:rPr lang="en-US" sz="2000" dirty="0" smtClean="0"/>
              <a:t>All parents of patients with SCD must be taught how to palpate spleen so they can recognize when spleen is enlarging and splenic sequestration may be occurring </a:t>
            </a:r>
            <a:endParaRPr lang="en-US" sz="2000" dirty="0"/>
          </a:p>
        </p:txBody>
      </p:sp>
      <p:sp>
        <p:nvSpPr>
          <p:cNvPr id="3" name="Title 2"/>
          <p:cNvSpPr>
            <a:spLocks noGrp="1"/>
          </p:cNvSpPr>
          <p:nvPr>
            <p:ph type="title"/>
          </p:nvPr>
        </p:nvSpPr>
        <p:spPr/>
        <p:txBody>
          <a:bodyPr/>
          <a:lstStyle/>
          <a:p>
            <a:r>
              <a:rPr lang="en-US" dirty="0" smtClean="0"/>
              <a:t>Splenic Sequestration</a:t>
            </a:r>
            <a:endParaRPr lang="en-US" dirty="0"/>
          </a:p>
        </p:txBody>
      </p:sp>
    </p:spTree>
    <p:extLst>
      <p:ext uri="{BB962C8B-B14F-4D97-AF65-F5344CB8AC3E}">
        <p14:creationId xmlns:p14="http://schemas.microsoft.com/office/powerpoint/2010/main" val="334783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686800" cy="4525963"/>
          </a:xfrm>
        </p:spPr>
        <p:txBody>
          <a:bodyPr>
            <a:normAutofit lnSpcReduction="10000"/>
          </a:bodyPr>
          <a:lstStyle/>
          <a:p>
            <a:r>
              <a:rPr lang="en-US" dirty="0" smtClean="0"/>
              <a:t>Immediate resuscitation with IV fluids</a:t>
            </a:r>
          </a:p>
          <a:p>
            <a:pPr marL="109728" indent="0">
              <a:buNone/>
            </a:pPr>
            <a:endParaRPr lang="en-US" dirty="0" smtClean="0"/>
          </a:p>
          <a:p>
            <a:r>
              <a:rPr lang="en-US" dirty="0" smtClean="0"/>
              <a:t>Transfuse pRBCs in small aliquots every 12-24 hours b/c want to avoid risk for hyperviscosity if spleen abruptly unloads “trapped” RBCs</a:t>
            </a:r>
          </a:p>
          <a:p>
            <a:pPr lvl="1"/>
            <a:r>
              <a:rPr lang="en-US" dirty="0" err="1" smtClean="0"/>
              <a:t>Hgb</a:t>
            </a:r>
            <a:r>
              <a:rPr lang="en-US" dirty="0" smtClean="0"/>
              <a:t> should not be greater than 8</a:t>
            </a:r>
          </a:p>
          <a:p>
            <a:endParaRPr lang="en-US" dirty="0"/>
          </a:p>
          <a:p>
            <a:r>
              <a:rPr lang="en-US" dirty="0" smtClean="0"/>
              <a:t>Goal: to make patient </a:t>
            </a:r>
            <a:r>
              <a:rPr lang="en-US" dirty="0" err="1" smtClean="0"/>
              <a:t>euvolemic</a:t>
            </a:r>
            <a:endParaRPr lang="en-US" dirty="0" smtClean="0"/>
          </a:p>
          <a:p>
            <a:endParaRPr lang="en-US" dirty="0"/>
          </a:p>
          <a:p>
            <a:r>
              <a:rPr lang="en-US" dirty="0" err="1" smtClean="0"/>
              <a:t>Splenectomy</a:t>
            </a:r>
            <a:r>
              <a:rPr lang="en-US" dirty="0" smtClean="0"/>
              <a:t> usually recommended after first acute sequestration episode</a:t>
            </a:r>
          </a:p>
          <a:p>
            <a:pPr marL="109728" indent="0">
              <a:buNone/>
            </a:pPr>
            <a:endParaRPr lang="en-US" dirty="0" smtClean="0"/>
          </a:p>
          <a:p>
            <a:endParaRPr lang="en-US" dirty="0"/>
          </a:p>
          <a:p>
            <a:endParaRPr lang="en-US" dirty="0"/>
          </a:p>
        </p:txBody>
      </p:sp>
      <p:sp>
        <p:nvSpPr>
          <p:cNvPr id="3" name="Title 2"/>
          <p:cNvSpPr>
            <a:spLocks noGrp="1"/>
          </p:cNvSpPr>
          <p:nvPr>
            <p:ph type="title"/>
          </p:nvPr>
        </p:nvSpPr>
        <p:spPr/>
        <p:txBody>
          <a:bodyPr>
            <a:normAutofit fontScale="90000"/>
          </a:bodyPr>
          <a:lstStyle/>
          <a:p>
            <a:r>
              <a:rPr lang="en-US" dirty="0" smtClean="0"/>
              <a:t>Treatment of Splenic Sequestration</a:t>
            </a:r>
            <a:endParaRPr lang="en-US" dirty="0"/>
          </a:p>
        </p:txBody>
      </p:sp>
    </p:spTree>
    <p:extLst>
      <p:ext uri="{BB962C8B-B14F-4D97-AF65-F5344CB8AC3E}">
        <p14:creationId xmlns:p14="http://schemas.microsoft.com/office/powerpoint/2010/main" val="3527738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000" dirty="0" smtClean="0"/>
              <a:t>Stroke is relatively common and devastating complication seen with SCD-incidence is 10% in patients with </a:t>
            </a:r>
            <a:r>
              <a:rPr lang="en-US" sz="2000" dirty="0" err="1" smtClean="0"/>
              <a:t>HgbSS</a:t>
            </a:r>
            <a:endParaRPr lang="en-US" sz="2000" dirty="0"/>
          </a:p>
          <a:p>
            <a:endParaRPr lang="en-US" sz="2000" dirty="0" smtClean="0"/>
          </a:p>
          <a:p>
            <a:r>
              <a:rPr lang="en-US" sz="2000" dirty="0" smtClean="0"/>
              <a:t>Usually occurs secondary to stenosis/occlusion of internal carotid or middle cerebral artery</a:t>
            </a:r>
          </a:p>
          <a:p>
            <a:endParaRPr lang="en-US" sz="2000" dirty="0"/>
          </a:p>
          <a:p>
            <a:r>
              <a:rPr lang="en-US" sz="2000" dirty="0" smtClean="0"/>
              <a:t>May be precipitated by ACS, parvovirus infection, or other acute anemic events</a:t>
            </a:r>
          </a:p>
          <a:p>
            <a:endParaRPr lang="en-US" dirty="0" smtClean="0"/>
          </a:p>
          <a:p>
            <a:r>
              <a:rPr lang="en-US" sz="2000" dirty="0" smtClean="0"/>
              <a:t>Consider possible stroke if patient has severe headache, seizure, altered mental status, hemiparesis, gait disturbance, or dysphasia </a:t>
            </a:r>
          </a:p>
          <a:p>
            <a:endParaRPr lang="en-US" sz="2000" dirty="0"/>
          </a:p>
          <a:p>
            <a:r>
              <a:rPr lang="en-US" sz="2000" dirty="0" smtClean="0"/>
              <a:t>For complete guidelines, see “Pediatric Acute Stoke Patient Guidelines” established by neurology and hematology teams </a:t>
            </a:r>
          </a:p>
          <a:p>
            <a:endParaRPr lang="en-US" sz="2000" dirty="0"/>
          </a:p>
          <a:p>
            <a:r>
              <a:rPr lang="en-US" sz="2000" dirty="0" smtClean="0"/>
              <a:t>For patients presenting within 6 hours of suspected symptom onset, activate acute stroke page system </a:t>
            </a:r>
            <a:r>
              <a:rPr lang="en-US" sz="2400" b="1" dirty="0" smtClean="0"/>
              <a:t>(Dial 144)</a:t>
            </a:r>
          </a:p>
          <a:p>
            <a:endParaRPr lang="en-US" sz="2000" dirty="0"/>
          </a:p>
          <a:p>
            <a:endParaRPr lang="en-US" sz="2000" dirty="0"/>
          </a:p>
          <a:p>
            <a:endParaRPr lang="en-US" dirty="0"/>
          </a:p>
        </p:txBody>
      </p:sp>
      <p:sp>
        <p:nvSpPr>
          <p:cNvPr id="3" name="Title 2"/>
          <p:cNvSpPr>
            <a:spLocks noGrp="1"/>
          </p:cNvSpPr>
          <p:nvPr>
            <p:ph type="title"/>
          </p:nvPr>
        </p:nvSpPr>
        <p:spPr/>
        <p:txBody>
          <a:bodyPr/>
          <a:lstStyle/>
          <a:p>
            <a:r>
              <a:rPr lang="en-US" dirty="0" smtClean="0"/>
              <a:t>Stroke </a:t>
            </a:r>
            <a:endParaRPr lang="en-US" dirty="0"/>
          </a:p>
        </p:txBody>
      </p:sp>
    </p:spTree>
    <p:extLst>
      <p:ext uri="{BB962C8B-B14F-4D97-AF65-F5344CB8AC3E}">
        <p14:creationId xmlns:p14="http://schemas.microsoft.com/office/powerpoint/2010/main" val="3952536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t>Initial management:</a:t>
            </a:r>
          </a:p>
          <a:p>
            <a:pPr lvl="1"/>
            <a:r>
              <a:rPr lang="en-US" sz="2000" dirty="0" smtClean="0"/>
              <a:t>Assess ABCs and put patient on cardiac monitor </a:t>
            </a:r>
          </a:p>
          <a:p>
            <a:pPr lvl="1"/>
            <a:r>
              <a:rPr lang="en-US" sz="2000" dirty="0" smtClean="0"/>
              <a:t>Place head of bed flat unless contraindicated due to cardiac or </a:t>
            </a:r>
            <a:r>
              <a:rPr lang="en-US" sz="2000" dirty="0" err="1" smtClean="0"/>
              <a:t>resp</a:t>
            </a:r>
            <a:r>
              <a:rPr lang="en-US" sz="2000" dirty="0" smtClean="0"/>
              <a:t> conditions</a:t>
            </a:r>
          </a:p>
          <a:p>
            <a:pPr lvl="1"/>
            <a:r>
              <a:rPr lang="en-US" sz="2000" dirty="0" smtClean="0"/>
              <a:t>Start maintenance IVF </a:t>
            </a:r>
          </a:p>
          <a:p>
            <a:pPr lvl="1"/>
            <a:r>
              <a:rPr lang="en-US" sz="2000" dirty="0" smtClean="0"/>
              <a:t>Obtain the following labs: CMP, Mg, </a:t>
            </a:r>
            <a:r>
              <a:rPr lang="en-US" sz="2000" dirty="0" err="1" smtClean="0"/>
              <a:t>Phos</a:t>
            </a:r>
            <a:r>
              <a:rPr lang="en-US" sz="2000" dirty="0" smtClean="0"/>
              <a:t>, CBC, </a:t>
            </a:r>
            <a:r>
              <a:rPr lang="en-US" sz="2000" dirty="0" err="1" smtClean="0"/>
              <a:t>Coag</a:t>
            </a:r>
            <a:r>
              <a:rPr lang="en-US" sz="2000" dirty="0" smtClean="0"/>
              <a:t> panel, type and screen, </a:t>
            </a:r>
            <a:r>
              <a:rPr lang="en-US" sz="2000" dirty="0" err="1" smtClean="0"/>
              <a:t>Hgb</a:t>
            </a:r>
            <a:r>
              <a:rPr lang="en-US" sz="2000" dirty="0" smtClean="0"/>
              <a:t> electrophoresis and reticulocyte count</a:t>
            </a:r>
          </a:p>
          <a:p>
            <a:pPr lvl="1"/>
            <a:r>
              <a:rPr lang="en-US" sz="2000" dirty="0" smtClean="0"/>
              <a:t>Maintain strict NPO</a:t>
            </a:r>
          </a:p>
          <a:p>
            <a:pPr lvl="1"/>
            <a:r>
              <a:rPr lang="en-US" sz="2000" dirty="0" smtClean="0"/>
              <a:t>Obtain STAT head CT and CTA of head and neck </a:t>
            </a:r>
          </a:p>
          <a:p>
            <a:pPr lvl="1"/>
            <a:r>
              <a:rPr lang="en-US" sz="2000" dirty="0" smtClean="0"/>
              <a:t>IF CT shows subarachnoid or </a:t>
            </a:r>
            <a:r>
              <a:rPr lang="en-US" sz="2000" dirty="0" err="1" smtClean="0"/>
              <a:t>intracerebral</a:t>
            </a:r>
            <a:r>
              <a:rPr lang="en-US" sz="2000" dirty="0" smtClean="0"/>
              <a:t> hemorrhage&gt;&gt;&gt;consult neurosurgery</a:t>
            </a:r>
          </a:p>
          <a:p>
            <a:pPr lvl="1"/>
            <a:r>
              <a:rPr lang="en-US" sz="2000" dirty="0" smtClean="0"/>
              <a:t>Discuss blood pressure management with neurology team </a:t>
            </a:r>
          </a:p>
        </p:txBody>
      </p:sp>
      <p:sp>
        <p:nvSpPr>
          <p:cNvPr id="3" name="Title 2"/>
          <p:cNvSpPr>
            <a:spLocks noGrp="1"/>
          </p:cNvSpPr>
          <p:nvPr>
            <p:ph type="title"/>
          </p:nvPr>
        </p:nvSpPr>
        <p:spPr/>
        <p:txBody>
          <a:bodyPr/>
          <a:lstStyle/>
          <a:p>
            <a:r>
              <a:rPr lang="en-US" dirty="0" smtClean="0"/>
              <a:t>Stoke (continued)</a:t>
            </a:r>
            <a:endParaRPr lang="en-US" dirty="0"/>
          </a:p>
        </p:txBody>
      </p:sp>
    </p:spTree>
    <p:extLst>
      <p:ext uri="{BB962C8B-B14F-4D97-AF65-F5344CB8AC3E}">
        <p14:creationId xmlns:p14="http://schemas.microsoft.com/office/powerpoint/2010/main" val="283199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Yawn, BP, Buchanan, GR., </a:t>
            </a:r>
            <a:r>
              <a:rPr lang="en-US" sz="2000" dirty="0" err="1" smtClean="0"/>
              <a:t>Afenvi</a:t>
            </a:r>
            <a:r>
              <a:rPr lang="en-US" sz="2000" dirty="0" smtClean="0"/>
              <a:t>-Annan, AN, et al Management of Sickle Cell Disease: Summary of 2014 Evidence-Based Report by Expert Panel </a:t>
            </a:r>
            <a:r>
              <a:rPr lang="en-US" sz="2000" i="1" dirty="0" smtClean="0"/>
              <a:t>JAMA </a:t>
            </a:r>
            <a:r>
              <a:rPr lang="en-US" sz="2000" dirty="0" smtClean="0"/>
              <a:t>2014:312</a:t>
            </a:r>
          </a:p>
          <a:p>
            <a:pPr marL="109728" indent="0">
              <a:buNone/>
            </a:pPr>
            <a:endParaRPr lang="en-US" sz="2000" dirty="0" smtClean="0"/>
          </a:p>
          <a:p>
            <a:r>
              <a:rPr lang="en-US" sz="2000" b="1" dirty="0" smtClean="0"/>
              <a:t>Abbas, H, </a:t>
            </a:r>
            <a:r>
              <a:rPr lang="en-US" sz="2000" b="1" dirty="0" err="1" smtClean="0"/>
              <a:t>Kahale</a:t>
            </a:r>
            <a:r>
              <a:rPr lang="en-US" sz="2000" b="1" dirty="0" smtClean="0"/>
              <a:t> M. </a:t>
            </a:r>
            <a:r>
              <a:rPr lang="en-US" sz="2000" b="1" dirty="0" err="1" smtClean="0"/>
              <a:t>Hosn</a:t>
            </a:r>
            <a:r>
              <a:rPr lang="en-US" sz="2000" b="1" dirty="0" smtClean="0"/>
              <a:t> M, </a:t>
            </a:r>
            <a:r>
              <a:rPr lang="en-US" sz="2000" b="1" dirty="0" err="1" smtClean="0"/>
              <a:t>Inati</a:t>
            </a:r>
            <a:r>
              <a:rPr lang="en-US" sz="2000" b="1" dirty="0" smtClean="0"/>
              <a:t> A. A review of Acute Chest </a:t>
            </a:r>
            <a:r>
              <a:rPr lang="en-US" sz="2000" b="1" dirty="0" err="1" smtClean="0"/>
              <a:t>Snydrome</a:t>
            </a:r>
            <a:r>
              <a:rPr lang="en-US" sz="2000" b="1" dirty="0" smtClean="0"/>
              <a:t> in Pediatric Sickle Cell Disease. </a:t>
            </a:r>
            <a:r>
              <a:rPr lang="en-US" sz="2000" b="1" i="1" dirty="0" smtClean="0"/>
              <a:t>Pediatric Annals . </a:t>
            </a:r>
            <a:r>
              <a:rPr lang="en-US" sz="2000" b="1" dirty="0" smtClean="0"/>
              <a:t>2013; 42, 115-120 </a:t>
            </a:r>
          </a:p>
          <a:p>
            <a:r>
              <a:rPr lang="en-US" sz="2000" b="1" dirty="0" smtClean="0"/>
              <a:t>Rogers, ZR. Priapism in sickle cell disease. </a:t>
            </a:r>
            <a:r>
              <a:rPr lang="en-US" sz="2000" b="1" i="1" dirty="0" smtClean="0"/>
              <a:t>Hematology/Oncology Clinics of North America. </a:t>
            </a:r>
            <a:r>
              <a:rPr lang="en-US" sz="2000" b="1" dirty="0" smtClean="0"/>
              <a:t>2005; 19(5): 917-928.</a:t>
            </a:r>
            <a:endParaRPr lang="en-US" sz="2000" b="1" dirty="0"/>
          </a:p>
        </p:txBody>
      </p:sp>
      <p:sp>
        <p:nvSpPr>
          <p:cNvPr id="3" name="Title 2"/>
          <p:cNvSpPr>
            <a:spLocks noGrp="1"/>
          </p:cNvSpPr>
          <p:nvPr>
            <p:ph type="title"/>
          </p:nvPr>
        </p:nvSpPr>
        <p:spPr/>
        <p:txBody>
          <a:bodyPr/>
          <a:lstStyle/>
          <a:p>
            <a:r>
              <a:rPr lang="en-US" dirty="0" smtClean="0"/>
              <a:t>References </a:t>
            </a:r>
            <a:endParaRPr lang="en-US" dirty="0"/>
          </a:p>
        </p:txBody>
      </p:sp>
    </p:spTree>
    <p:extLst>
      <p:ext uri="{BB962C8B-B14F-4D97-AF65-F5344CB8AC3E}">
        <p14:creationId xmlns:p14="http://schemas.microsoft.com/office/powerpoint/2010/main" val="40870660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9951</TotalTime>
  <Words>1916</Words>
  <Application>Microsoft Office PowerPoint</Application>
  <PresentationFormat>On-screen Show (4:3)</PresentationFormat>
  <Paragraphs>222</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Concourse</vt:lpstr>
      <vt:lpstr>Sickle Cell Emergencies </vt:lpstr>
      <vt:lpstr>Pretest </vt:lpstr>
      <vt:lpstr>PowerPoint Presentation</vt:lpstr>
      <vt:lpstr>PowerPoint Presentation</vt:lpstr>
      <vt:lpstr>Fever</vt:lpstr>
      <vt:lpstr>Management of fever in SCD</vt:lpstr>
      <vt:lpstr>Aplastic crisis</vt:lpstr>
      <vt:lpstr>Vaso-Occlusive Crisis </vt:lpstr>
      <vt:lpstr>Vaso-Occlusive Crisis</vt:lpstr>
      <vt:lpstr>Vaso-Occlusive Crisis</vt:lpstr>
      <vt:lpstr>Acute Chest Syndrome: Definition</vt:lpstr>
      <vt:lpstr>Acute Chest Syndrome: Epidemiology</vt:lpstr>
      <vt:lpstr>Acute Chest Syndrome: Pathogenesis</vt:lpstr>
      <vt:lpstr>Risk Factors </vt:lpstr>
      <vt:lpstr>Management of ACS </vt:lpstr>
      <vt:lpstr>Management of ACS: Indications for transfusion</vt:lpstr>
      <vt:lpstr>Priapism</vt:lpstr>
      <vt:lpstr>Priapism</vt:lpstr>
      <vt:lpstr>Splenic Sequestration</vt:lpstr>
      <vt:lpstr>Treatment of Splenic Sequestration</vt:lpstr>
      <vt:lpstr>Stroke </vt:lpstr>
      <vt:lpstr>Stoke (continued)</vt:lpstr>
      <vt:lpstr>References </vt:lpstr>
    </vt:vector>
  </TitlesOfParts>
  <Company>University of Chicago Medicine &amp; Biological Sciences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Sickle Cell Emergencies</dc:title>
  <dc:creator>Longo, Mary [UCH]</dc:creator>
  <cp:lastModifiedBy>Wessel, Kristin [UCH]</cp:lastModifiedBy>
  <cp:revision>56</cp:revision>
  <dcterms:created xsi:type="dcterms:W3CDTF">2015-07-23T15:54:34Z</dcterms:created>
  <dcterms:modified xsi:type="dcterms:W3CDTF">2016-08-29T01:42:25Z</dcterms:modified>
</cp:coreProperties>
</file>