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69" r:id="rId3"/>
    <p:sldId id="271" r:id="rId4"/>
    <p:sldId id="257" r:id="rId5"/>
    <p:sldId id="258" r:id="rId6"/>
    <p:sldId id="259" r:id="rId7"/>
    <p:sldId id="261" r:id="rId8"/>
    <p:sldId id="262" r:id="rId9"/>
    <p:sldId id="263" r:id="rId10"/>
    <p:sldId id="264" r:id="rId11"/>
    <p:sldId id="266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LaBelle" initials="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14" d="100"/>
          <a:sy n="114" d="100"/>
        </p:scale>
        <p:origin x="-72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F1CE99-CB9C-FC49-B10F-513B2AAA506B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5CD043-3D0D-DF4D-A712-BE26D77F4B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97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</a:t>
            </a:r>
            <a:r>
              <a:rPr lang="en-US" baseline="0" dirty="0" smtClean="0"/>
              <a:t> http://bloodref.com/transplant/other/vodsos-diagnosis-severity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CD043-3D0D-DF4D-A712-BE26D77F4BC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928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17DA-158B-8942-A055-8435EAB672EB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BF2E-F497-3246-9799-C6A53FD6FD1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17DA-158B-8942-A055-8435EAB672EB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BF2E-F497-3246-9799-C6A53FD6FD1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17DA-158B-8942-A055-8435EAB672EB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BF2E-F497-3246-9799-C6A53FD6FD1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17DA-158B-8942-A055-8435EAB672EB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BF2E-F497-3246-9799-C6A53FD6FD1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17DA-158B-8942-A055-8435EAB672EB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BF2E-F497-3246-9799-C6A53FD6FD1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17DA-158B-8942-A055-8435EAB672EB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BF2E-F497-3246-9799-C6A53FD6FD1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17DA-158B-8942-A055-8435EAB672EB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BF2E-F497-3246-9799-C6A53FD6FD1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17DA-158B-8942-A055-8435EAB672EB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BF2E-F497-3246-9799-C6A53FD6FD1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17DA-158B-8942-A055-8435EAB672EB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BF2E-F497-3246-9799-C6A53FD6FD1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17DA-158B-8942-A055-8435EAB672EB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BF2E-F497-3246-9799-C6A53FD6FD1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17DA-158B-8942-A055-8435EAB672EB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BF2E-F497-3246-9799-C6A53FD6FD1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17DA-158B-8942-A055-8435EAB672EB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BF2E-F497-3246-9799-C6A53FD6FD1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F6417DA-158B-8942-A055-8435EAB672EB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89F5BF2E-F497-3246-9799-C6A53FD6FD19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2451699"/>
            <a:ext cx="6498158" cy="1724867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Hepatic </a:t>
            </a:r>
            <a:r>
              <a:rPr lang="en-US" sz="4000" dirty="0"/>
              <a:t>Veno-occlusive disease/Sinusoidal obstruction syndrome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5030972"/>
            <a:ext cx="6498159" cy="916641"/>
          </a:xfrm>
        </p:spPr>
        <p:txBody>
          <a:bodyPr/>
          <a:lstStyle/>
          <a:p>
            <a:r>
              <a:rPr lang="en-US" dirty="0" smtClean="0"/>
              <a:t>Kristin Wessel, MD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45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681428"/>
            <a:ext cx="8042276" cy="1336956"/>
          </a:xfrm>
        </p:spPr>
        <p:txBody>
          <a:bodyPr/>
          <a:lstStyle/>
          <a:p>
            <a:r>
              <a:rPr lang="en-US" sz="2800" dirty="0" smtClean="0"/>
              <a:t>Pre-test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847968"/>
            <a:ext cx="7830842" cy="4136169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200" dirty="0"/>
              <a:t>Which of the following chemotherapeutic agents used for conditioning is associated with increased risk for </a:t>
            </a:r>
            <a:r>
              <a:rPr lang="en-US" sz="1200" dirty="0" smtClean="0"/>
              <a:t>VOD?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 smtClean="0"/>
              <a:t>Fludarabine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 smtClean="0"/>
              <a:t>Cyclophosphamide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 smtClean="0"/>
              <a:t>Busulfan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 smtClean="0"/>
              <a:t>Cisplatin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Which of the following is NOT evaluated as part of the criteria for VOD</a:t>
            </a:r>
            <a:r>
              <a:rPr lang="en-US" sz="1200" dirty="0" smtClean="0"/>
              <a:t>?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 smtClean="0"/>
              <a:t>Weight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 smtClean="0"/>
              <a:t>Hepatomegaly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 smtClean="0"/>
              <a:t>Bilirubin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 smtClean="0"/>
              <a:t>ALT/AST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 smtClean="0"/>
              <a:t>What is the mortality rate of VOD?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 smtClean="0"/>
              <a:t>10%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 smtClean="0"/>
              <a:t>20%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 smtClean="0"/>
              <a:t>30%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 smtClean="0"/>
              <a:t>50%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 smtClean="0"/>
              <a:t>70%</a:t>
            </a:r>
          </a:p>
        </p:txBody>
      </p:sp>
    </p:spTree>
    <p:extLst>
      <p:ext uri="{BB962C8B-B14F-4D97-AF65-F5344CB8AC3E}">
        <p14:creationId xmlns:p14="http://schemas.microsoft.com/office/powerpoint/2010/main" val="24992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604452"/>
            <a:ext cx="8042276" cy="1336956"/>
          </a:xfrm>
        </p:spPr>
        <p:txBody>
          <a:bodyPr/>
          <a:lstStyle/>
          <a:p>
            <a:r>
              <a:rPr lang="en-US" sz="2800" dirty="0" smtClean="0"/>
              <a:t>Pre-test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 smtClean="0"/>
              <a:t>4. What </a:t>
            </a:r>
            <a:r>
              <a:rPr lang="en-US" sz="1200" dirty="0"/>
              <a:t>initial imaging study should you order when you suspect VOD?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/>
              <a:t>Abdominal XR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/>
              <a:t>CT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/>
              <a:t>Ultrasound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/>
              <a:t>MRI</a:t>
            </a:r>
          </a:p>
          <a:p>
            <a:pPr marL="0" indent="0">
              <a:buNone/>
            </a:pPr>
            <a:r>
              <a:rPr lang="en-US" sz="1200" dirty="0" smtClean="0"/>
              <a:t>5. A </a:t>
            </a:r>
            <a:r>
              <a:rPr lang="en-US" sz="1200" dirty="0"/>
              <a:t>patient in which of the following periods surrounding transplant is at greatest risk for developing VOD?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/>
              <a:t>Conditioning through day +30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/>
              <a:t>Day +30 to day +50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/>
              <a:t>Day +50 to day +100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200" dirty="0"/>
              <a:t>After day +100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15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VOD/SOS: Epidemiology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Potentially life-threatening complication of HSCT</a:t>
            </a:r>
          </a:p>
          <a:p>
            <a:pPr lvl="1"/>
            <a:r>
              <a:rPr lang="en-US" dirty="0" smtClean="0"/>
              <a:t>Incidence in pediatrics 11-31%</a:t>
            </a:r>
          </a:p>
          <a:p>
            <a:pPr lvl="1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leading cause of death in pediatric HSCT patients during post-transplant period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Mortality rate up to 50%</a:t>
            </a:r>
          </a:p>
          <a:p>
            <a:pPr lvl="1"/>
            <a:r>
              <a:rPr lang="en-US" dirty="0" smtClean="0"/>
              <a:t>Usually develops by </a:t>
            </a:r>
            <a:r>
              <a:rPr lang="en-US" b="1" dirty="0" smtClean="0">
                <a:solidFill>
                  <a:srgbClr val="FF0000"/>
                </a:solidFill>
              </a:rPr>
              <a:t>30 days post-transplant</a:t>
            </a:r>
            <a:r>
              <a:rPr lang="en-US" dirty="0" smtClean="0"/>
              <a:t>, but can occur later</a:t>
            </a:r>
          </a:p>
        </p:txBody>
      </p:sp>
    </p:spTree>
    <p:extLst>
      <p:ext uri="{BB962C8B-B14F-4D97-AF65-F5344CB8AC3E}">
        <p14:creationId xmlns:p14="http://schemas.microsoft.com/office/powerpoint/2010/main" val="307348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VOD/SOS: Pathogenesis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</a:t>
            </a:r>
            <a:r>
              <a:rPr lang="en-US" dirty="0" smtClean="0"/>
              <a:t>amage to sinusoidal endothelial cells and hepatocytes secondary to toxicity from </a:t>
            </a:r>
            <a:r>
              <a:rPr lang="en-US" b="1" dirty="0" smtClean="0">
                <a:solidFill>
                  <a:srgbClr val="FF0000"/>
                </a:solidFill>
              </a:rPr>
              <a:t>conditioning regimen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rgbClr val="FF0000"/>
                </a:solidFill>
              </a:rPr>
              <a:t>alloreactivity</a:t>
            </a:r>
            <a:r>
              <a:rPr lang="en-US" dirty="0" smtClean="0"/>
              <a:t> in the case of allogeneic HSCT 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amage to sinusoidal endothelial cells</a:t>
            </a:r>
          </a:p>
          <a:p>
            <a:pPr lvl="2"/>
            <a:r>
              <a:rPr lang="en-US" dirty="0" smtClean="0"/>
              <a:t>Inciting event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cytokine release  collagen production  cellular debris accumulates in Space of Disse  venular narrowing and obstruction</a:t>
            </a:r>
          </a:p>
          <a:p>
            <a:pPr lvl="2"/>
            <a:r>
              <a:rPr lang="en-US" dirty="0" smtClean="0">
                <a:sym typeface="Wingdings"/>
              </a:rPr>
              <a:t>Pro-thrombotic state also contributes to obstruction</a:t>
            </a:r>
            <a:endParaRPr lang="en-US" dirty="0" smtClean="0"/>
          </a:p>
          <a:p>
            <a:pPr lvl="1"/>
            <a:r>
              <a:rPr lang="en-US" dirty="0" smtClean="0"/>
              <a:t>Damage to hepatocytes in zone 3 (centrilobular zone)</a:t>
            </a:r>
          </a:p>
          <a:p>
            <a:pPr lvl="2"/>
            <a:r>
              <a:rPr lang="en-US" dirty="0" smtClean="0"/>
              <a:t>Conditioning regimen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toxic metabolites  glutathione depletion  hepatocyte necrosis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88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VOD/SOS: Risk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Allogenic HSCT &gt; Autologous HSCT</a:t>
            </a:r>
          </a:p>
          <a:p>
            <a:r>
              <a:rPr lang="en-US" dirty="0" smtClean="0"/>
              <a:t>Myeloablative conditioning regimen (MAC)</a:t>
            </a:r>
          </a:p>
          <a:p>
            <a:r>
              <a:rPr lang="en-US" dirty="0" smtClean="0"/>
              <a:t>Conditioning regimen including </a:t>
            </a:r>
            <a:r>
              <a:rPr lang="en-US" b="1" dirty="0" smtClean="0">
                <a:solidFill>
                  <a:srgbClr val="FF0000"/>
                </a:solidFill>
              </a:rPr>
              <a:t>busulfan</a:t>
            </a:r>
            <a:r>
              <a:rPr lang="en-US" dirty="0" smtClean="0"/>
              <a:t>, especially in combination with cyclophosphamide</a:t>
            </a:r>
          </a:p>
          <a:p>
            <a:r>
              <a:rPr lang="en-US" dirty="0" smtClean="0"/>
              <a:t>Immunosuppression, especially with cyclosporine</a:t>
            </a:r>
          </a:p>
          <a:p>
            <a:r>
              <a:rPr lang="en-US" dirty="0" smtClean="0"/>
              <a:t>Pre-existing liver disease</a:t>
            </a:r>
          </a:p>
          <a:p>
            <a:r>
              <a:rPr lang="en-US" dirty="0" smtClean="0"/>
              <a:t>Second HSCT</a:t>
            </a:r>
          </a:p>
          <a:p>
            <a:r>
              <a:rPr lang="en-US" dirty="0" smtClean="0"/>
              <a:t>High-dose TBI</a:t>
            </a:r>
          </a:p>
          <a:p>
            <a:r>
              <a:rPr lang="en-US" dirty="0" smtClean="0"/>
              <a:t>Poor performance status (Karnofsky score &lt;90)</a:t>
            </a:r>
          </a:p>
          <a:p>
            <a:r>
              <a:rPr lang="en-US" dirty="0" smtClean="0"/>
              <a:t>Pediatric-specific risk factors: Primary HLH, adrenoleucodystrophy, osteopetrosis, thalassemia major, auto-HSCT in neuroblastoma, younger age (&lt;1-2 years)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37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VOD/SOS: Diagnosis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Modified Seattle Criteria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At least 2 of the following, occurring within 20 days of transplantation:</a:t>
            </a:r>
          </a:p>
          <a:p>
            <a:pPr lvl="1"/>
            <a:r>
              <a:rPr lang="en-US" dirty="0" smtClean="0"/>
              <a:t>Serum bilirubin &gt;34 umol/L (&gt;2 mg/dl)</a:t>
            </a:r>
          </a:p>
          <a:p>
            <a:pPr lvl="1"/>
            <a:r>
              <a:rPr lang="en-US" dirty="0" smtClean="0"/>
              <a:t>Hepatomegaly with right upper quadrant pain</a:t>
            </a:r>
          </a:p>
          <a:p>
            <a:pPr lvl="1"/>
            <a:r>
              <a:rPr lang="en-US" dirty="0" smtClean="0"/>
              <a:t>&gt;2% weight gain from baseline due to fluid retention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Baltimore Criteria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Serum bilirubin &gt;34 umol/L (&gt;2 mg/dl) within 21 days of transplantation AND at least 2 of the following:</a:t>
            </a:r>
          </a:p>
          <a:p>
            <a:pPr lvl="1"/>
            <a:r>
              <a:rPr lang="en-US" dirty="0" smtClean="0"/>
              <a:t>Hepatomegaly</a:t>
            </a:r>
          </a:p>
          <a:p>
            <a:pPr lvl="1"/>
            <a:r>
              <a:rPr lang="en-US" dirty="0" smtClean="0"/>
              <a:t>&gt;5% weight gain from baseline</a:t>
            </a:r>
          </a:p>
          <a:p>
            <a:pPr lvl="1"/>
            <a:r>
              <a:rPr lang="en-US" dirty="0" smtClean="0"/>
              <a:t>Ascites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06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VOD/SOS: Diagnosis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treatment for VOD/SOS is mainly supportive, </a:t>
            </a:r>
            <a:r>
              <a:rPr lang="en-US" b="1" dirty="0" smtClean="0">
                <a:solidFill>
                  <a:srgbClr val="FF0000"/>
                </a:solidFill>
              </a:rPr>
              <a:t>early detection is critical</a:t>
            </a:r>
          </a:p>
          <a:p>
            <a:r>
              <a:rPr lang="en-US" dirty="0" smtClean="0"/>
              <a:t>Patients require strict monitoring from start of conditioning to at least day +40 including </a:t>
            </a:r>
            <a:r>
              <a:rPr lang="en-US" b="1" dirty="0" smtClean="0">
                <a:solidFill>
                  <a:srgbClr val="FF0000"/>
                </a:solidFill>
              </a:rPr>
              <a:t>daily weights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(at least)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strict I/O</a:t>
            </a:r>
          </a:p>
          <a:p>
            <a:r>
              <a:rPr lang="en-US" dirty="0" smtClean="0"/>
              <a:t>Pay attention to non-specific complaints of abdominal pain and discomfort</a:t>
            </a:r>
          </a:p>
        </p:txBody>
      </p:sp>
    </p:spTree>
    <p:extLst>
      <p:ext uri="{BB962C8B-B14F-4D97-AF65-F5344CB8AC3E}">
        <p14:creationId xmlns:p14="http://schemas.microsoft.com/office/powerpoint/2010/main" val="229393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VOD/SOS: 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Determine severity: Seattle criteria</a:t>
            </a:r>
          </a:p>
          <a:p>
            <a:pPr lvl="1"/>
            <a:r>
              <a:rPr lang="en-US" dirty="0" smtClean="0"/>
              <a:t>Mild: No adverse effects of liver disease, AND no medications required for diuresis or hepatic pain, AND all symptoms, signs and laboratory features reversible</a:t>
            </a:r>
          </a:p>
          <a:p>
            <a:pPr lvl="1"/>
            <a:r>
              <a:rPr lang="en-US" dirty="0" smtClean="0"/>
              <a:t>Moderate: Adverse effects of liver disease present, AND sodium restriction/diuretics required, OR medication for hepatic pain required, AND all signs, symptoms and laboratory features reversible</a:t>
            </a:r>
          </a:p>
          <a:p>
            <a:pPr lvl="1"/>
            <a:r>
              <a:rPr lang="en-US" dirty="0" smtClean="0"/>
              <a:t>Severe: Adverse effects of liver disease present, AND symptoms, signs and laboratory features not resolved by day +100, OR death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04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VOD/SOS: 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Prevention</a:t>
            </a:r>
          </a:p>
          <a:p>
            <a:pPr lvl="1"/>
            <a:r>
              <a:rPr lang="en-US" dirty="0" smtClean="0"/>
              <a:t>Reversal/reduction of risk factors when possible</a:t>
            </a:r>
          </a:p>
          <a:p>
            <a:pPr lvl="1"/>
            <a:r>
              <a:rPr lang="en-US" dirty="0" smtClean="0"/>
              <a:t>Ursodiol or low-dose heparin</a:t>
            </a:r>
          </a:p>
          <a:p>
            <a:pPr lvl="1"/>
            <a:r>
              <a:rPr lang="en-US" dirty="0" smtClean="0"/>
              <a:t>Defibrotide: reduced incidence of VOD/SOS shown in prospective phase III RCT</a:t>
            </a:r>
          </a:p>
          <a:p>
            <a:r>
              <a:rPr lang="en-US" dirty="0" smtClean="0"/>
              <a:t>Supportive care: fluid restriction, cautious use of diuretics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87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Recap: What residents need to do on the floor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Knowing where your patient is in relation to transplant is important is key. If they are anywhere between conditioning through day +40, this is a high risk window</a:t>
            </a:r>
          </a:p>
          <a:p>
            <a:r>
              <a:rPr lang="en-US" dirty="0" smtClean="0"/>
              <a:t>Order daily weights and strict I/O</a:t>
            </a:r>
          </a:p>
          <a:p>
            <a:r>
              <a:rPr lang="en-US" dirty="0" smtClean="0"/>
              <a:t>Bilirubin must be monitored daily</a:t>
            </a:r>
          </a:p>
          <a:p>
            <a:r>
              <a:rPr lang="en-US" dirty="0" smtClean="0"/>
              <a:t>If a patient meets the criteria for VOD, let your fellow or attending know immediately.  Keep in mind the mortality rate is 50%</a:t>
            </a:r>
          </a:p>
          <a:p>
            <a:r>
              <a:rPr lang="en-US" dirty="0" smtClean="0"/>
              <a:t>Order liver U/S when suspecting VOD.  Ascites may be present. Reversal of flow is a late sign.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92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Mohty, M et al. Sinusoidal obstruction syndrome/veno-occlusive disease: current situation and perspectives—a position statement from the European Society for Blood and Marrow Transplantation (EBMT). </a:t>
            </a:r>
            <a:r>
              <a:rPr lang="en-US" i="1" dirty="0" smtClean="0"/>
              <a:t>Bone Marrow Transplantation </a:t>
            </a:r>
            <a:r>
              <a:rPr lang="en-US" dirty="0" smtClean="0"/>
              <a:t>(2015), 1-9.</a:t>
            </a:r>
          </a:p>
          <a:p>
            <a:r>
              <a:rPr lang="en-US" dirty="0" smtClean="0"/>
              <a:t>Barker, CC et al. Incidence, survival and risk factors for the development of veno-occlusive disease in pediatric hematopoietic stem cell transplant recipients. </a:t>
            </a:r>
            <a:r>
              <a:rPr lang="en-US" i="1" dirty="0" smtClean="0"/>
              <a:t>Bone Marrow Transplantation </a:t>
            </a:r>
            <a:r>
              <a:rPr lang="en-US" dirty="0" smtClean="0"/>
              <a:t>(2003), 32, 79-81.</a:t>
            </a:r>
          </a:p>
          <a:p>
            <a:r>
              <a:rPr lang="en-US" dirty="0" smtClean="0"/>
              <a:t>Lee et al. Hepatic veno-occlusive disease after hematopoietic stem cell transplantation: incidence, risk factors and outcome. </a:t>
            </a:r>
            <a:r>
              <a:rPr lang="en-US" i="1" dirty="0" smtClean="0"/>
              <a:t>Bone Marrow Transplantation </a:t>
            </a:r>
            <a:r>
              <a:rPr lang="en-US" dirty="0" smtClean="0"/>
              <a:t>(2010), 45, 1287-1293.</a:t>
            </a:r>
          </a:p>
          <a:p>
            <a:r>
              <a:rPr lang="en-US" dirty="0" smtClean="0"/>
              <a:t>Cefalo et al. Hepatic veno-occlusive disease: a chemotherapy-related toxicity in children with malignancies. </a:t>
            </a:r>
            <a:r>
              <a:rPr lang="en-US" i="1" dirty="0" smtClean="0"/>
              <a:t>Pediatric Drugs</a:t>
            </a:r>
            <a:r>
              <a:rPr lang="en-US" dirty="0" smtClean="0"/>
              <a:t> (2010)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6975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156</TotalTime>
  <Words>804</Words>
  <Application>Microsoft Office PowerPoint</Application>
  <PresentationFormat>On-screen Show (4:3)</PresentationFormat>
  <Paragraphs>92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Breeze</vt:lpstr>
      <vt:lpstr>Hepatic Veno-occlusive disease/Sinusoidal obstruction syndrome </vt:lpstr>
      <vt:lpstr>Pre-test</vt:lpstr>
      <vt:lpstr>Pre-test</vt:lpstr>
      <vt:lpstr>VOD/SOS: Epidemiology</vt:lpstr>
      <vt:lpstr>VOD/SOS: Pathogenesis</vt:lpstr>
      <vt:lpstr>VOD/SOS: Risk factors</vt:lpstr>
      <vt:lpstr>VOD/SOS: Diagnosis</vt:lpstr>
      <vt:lpstr>VOD/SOS: Diagnosis</vt:lpstr>
      <vt:lpstr>VOD/SOS: Diagnosis</vt:lpstr>
      <vt:lpstr>VOD/SOS: Treatment</vt:lpstr>
      <vt:lpstr>Recap: What residents need to do on the floor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Complications of Hematopoietic Stem Cell Transplant</dc:title>
  <dc:creator>Kristin Thomas</dc:creator>
  <cp:lastModifiedBy>Wessel, Kristin [UCH]</cp:lastModifiedBy>
  <cp:revision>18</cp:revision>
  <dcterms:created xsi:type="dcterms:W3CDTF">2015-05-26T19:32:02Z</dcterms:created>
  <dcterms:modified xsi:type="dcterms:W3CDTF">2016-08-29T01:43:44Z</dcterms:modified>
</cp:coreProperties>
</file>